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56" r:id="rId3"/>
    <p:sldId id="372" r:id="rId4"/>
    <p:sldId id="373" r:id="rId5"/>
    <p:sldId id="374" r:id="rId6"/>
    <p:sldId id="375" r:id="rId7"/>
    <p:sldId id="351" r:id="rId8"/>
    <p:sldId id="352" r:id="rId9"/>
    <p:sldId id="369" r:id="rId10"/>
    <p:sldId id="356" r:id="rId11"/>
    <p:sldId id="368" r:id="rId12"/>
    <p:sldId id="358" r:id="rId13"/>
    <p:sldId id="359" r:id="rId14"/>
    <p:sldId id="363" r:id="rId15"/>
    <p:sldId id="357" r:id="rId16"/>
    <p:sldId id="361" r:id="rId17"/>
    <p:sldId id="360" r:id="rId18"/>
    <p:sldId id="362" r:id="rId19"/>
    <p:sldId id="365" r:id="rId20"/>
    <p:sldId id="366" r:id="rId21"/>
    <p:sldId id="367" r:id="rId22"/>
    <p:sldId id="257" r:id="rId23"/>
    <p:sldId id="263" r:id="rId24"/>
    <p:sldId id="264" r:id="rId25"/>
    <p:sldId id="354" r:id="rId26"/>
    <p:sldId id="370" r:id="rId2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7932E-DEA6-C7B3-4BD5-4115A5C362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A2D310E6-9EEF-65F2-F685-B7ED4DC00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DE924F9-07E2-A1FB-725D-21F1899E13D5}"/>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5" name="Footer Placeholder 4">
            <a:extLst>
              <a:ext uri="{FF2B5EF4-FFF2-40B4-BE49-F238E27FC236}">
                <a16:creationId xmlns:a16="http://schemas.microsoft.com/office/drawing/2014/main" id="{4C5B616F-3DDF-DC7C-9741-2D10ED75B8E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D93442-C08D-B03E-A747-991B7312841E}"/>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3922108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F6BA-CEFD-2714-6CF9-DDA9741309E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54E1CD1-023E-A0F3-538B-D3A40EE7F0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D80615D-32E8-3AE3-17BD-4D090AC6C0A1}"/>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5" name="Footer Placeholder 4">
            <a:extLst>
              <a:ext uri="{FF2B5EF4-FFF2-40B4-BE49-F238E27FC236}">
                <a16:creationId xmlns:a16="http://schemas.microsoft.com/office/drawing/2014/main" id="{79C1AEE0-9CF1-26A6-B7A7-875CF7F10A1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7CFEA93-E9B5-CBF9-F042-96FD1DB334DB}"/>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1244853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00B713-8A19-2B68-45E3-B10EBDDCA4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43515FA-13BB-549D-D9EB-5922F71E11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5B0AF8D-9ABC-17E8-6502-61E91FFD057C}"/>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5" name="Footer Placeholder 4">
            <a:extLst>
              <a:ext uri="{FF2B5EF4-FFF2-40B4-BE49-F238E27FC236}">
                <a16:creationId xmlns:a16="http://schemas.microsoft.com/office/drawing/2014/main" id="{6EFD4C60-C16C-8880-55C0-678F4C291AC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303C5CF-AC01-FBA1-0FDE-EC59516278E9}"/>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3160828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a:extLst>
              <a:ext uri="{FF2B5EF4-FFF2-40B4-BE49-F238E27FC236}">
                <a16:creationId xmlns:a16="http://schemas.microsoft.com/office/drawing/2014/main" id="{06F66871-2CED-D4A0-114D-03E4B34F17C3}"/>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5" name="Rectangle 5">
            <a:extLst>
              <a:ext uri="{FF2B5EF4-FFF2-40B4-BE49-F238E27FC236}">
                <a16:creationId xmlns:a16="http://schemas.microsoft.com/office/drawing/2014/main" id="{A647A942-D33F-02B8-77F8-F7C791F93510}"/>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6" name="Rectangle 6">
            <a:extLst>
              <a:ext uri="{FF2B5EF4-FFF2-40B4-BE49-F238E27FC236}">
                <a16:creationId xmlns:a16="http://schemas.microsoft.com/office/drawing/2014/main" id="{5B7A77E1-F2C4-3820-D9D3-C2D38834A436}"/>
              </a:ext>
            </a:extLst>
          </p:cNvPr>
          <p:cNvSpPr>
            <a:spLocks noGrp="1" noChangeArrowheads="1"/>
          </p:cNvSpPr>
          <p:nvPr>
            <p:ph type="sldNum" sz="quarter" idx="12"/>
          </p:nvPr>
        </p:nvSpPr>
        <p:spPr/>
        <p:txBody>
          <a:bodyPr/>
          <a:lstStyle>
            <a:lvl1pPr>
              <a:defRPr/>
            </a:lvl1pPr>
          </a:lstStyle>
          <a:p>
            <a:fld id="{1B46013E-D351-44E4-9D3F-A72E7BF602F9}" type="slidenum">
              <a:rPr lang="en-US" altLang="en-US"/>
              <a:pPr/>
              <a:t>‹#›</a:t>
            </a:fld>
            <a:endParaRPr lang="en-US" altLang="en-US"/>
          </a:p>
        </p:txBody>
      </p:sp>
    </p:spTree>
    <p:extLst>
      <p:ext uri="{BB962C8B-B14F-4D97-AF65-F5344CB8AC3E}">
        <p14:creationId xmlns:p14="http://schemas.microsoft.com/office/powerpoint/2010/main" val="3944160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D2F8DFCD-30FF-B190-8B56-7EDF39992704}"/>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5" name="Rectangle 5">
            <a:extLst>
              <a:ext uri="{FF2B5EF4-FFF2-40B4-BE49-F238E27FC236}">
                <a16:creationId xmlns:a16="http://schemas.microsoft.com/office/drawing/2014/main" id="{F40ED32A-0CDC-3C0D-87D0-C298B73817F2}"/>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6" name="Rectangle 6">
            <a:extLst>
              <a:ext uri="{FF2B5EF4-FFF2-40B4-BE49-F238E27FC236}">
                <a16:creationId xmlns:a16="http://schemas.microsoft.com/office/drawing/2014/main" id="{BD44AFEA-8E8F-1D5D-A7D7-625E119CE59E}"/>
              </a:ext>
            </a:extLst>
          </p:cNvPr>
          <p:cNvSpPr>
            <a:spLocks noGrp="1" noChangeArrowheads="1"/>
          </p:cNvSpPr>
          <p:nvPr>
            <p:ph type="sldNum" sz="quarter" idx="12"/>
          </p:nvPr>
        </p:nvSpPr>
        <p:spPr/>
        <p:txBody>
          <a:bodyPr/>
          <a:lstStyle>
            <a:lvl1pPr>
              <a:defRPr/>
            </a:lvl1pPr>
          </a:lstStyle>
          <a:p>
            <a:fld id="{63C427E6-410E-4835-A751-A7E56D8CF738}" type="slidenum">
              <a:rPr lang="en-US" altLang="en-US"/>
              <a:pPr/>
              <a:t>‹#›</a:t>
            </a:fld>
            <a:endParaRPr lang="en-US" altLang="en-US"/>
          </a:p>
        </p:txBody>
      </p:sp>
    </p:spTree>
    <p:extLst>
      <p:ext uri="{BB962C8B-B14F-4D97-AF65-F5344CB8AC3E}">
        <p14:creationId xmlns:p14="http://schemas.microsoft.com/office/powerpoint/2010/main" val="855099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1C17F43-B001-0F23-5526-E52ECBA62AF9}"/>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5" name="Rectangle 5">
            <a:extLst>
              <a:ext uri="{FF2B5EF4-FFF2-40B4-BE49-F238E27FC236}">
                <a16:creationId xmlns:a16="http://schemas.microsoft.com/office/drawing/2014/main" id="{9A399780-06A6-CF79-9B0E-EE1BB41E8C09}"/>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6" name="Rectangle 6">
            <a:extLst>
              <a:ext uri="{FF2B5EF4-FFF2-40B4-BE49-F238E27FC236}">
                <a16:creationId xmlns:a16="http://schemas.microsoft.com/office/drawing/2014/main" id="{21357DF0-6BE7-25E6-B62A-EF0FAB01E71C}"/>
              </a:ext>
            </a:extLst>
          </p:cNvPr>
          <p:cNvSpPr>
            <a:spLocks noGrp="1" noChangeArrowheads="1"/>
          </p:cNvSpPr>
          <p:nvPr>
            <p:ph type="sldNum" sz="quarter" idx="12"/>
          </p:nvPr>
        </p:nvSpPr>
        <p:spPr/>
        <p:txBody>
          <a:bodyPr/>
          <a:lstStyle>
            <a:lvl1pPr>
              <a:defRPr/>
            </a:lvl1pPr>
          </a:lstStyle>
          <a:p>
            <a:fld id="{E02417EF-E36C-4BB8-8903-DF12215D6E6E}" type="slidenum">
              <a:rPr lang="en-US" altLang="en-US"/>
              <a:pPr/>
              <a:t>‹#›</a:t>
            </a:fld>
            <a:endParaRPr lang="en-US" altLang="en-US"/>
          </a:p>
        </p:txBody>
      </p:sp>
    </p:spTree>
    <p:extLst>
      <p:ext uri="{BB962C8B-B14F-4D97-AF65-F5344CB8AC3E}">
        <p14:creationId xmlns:p14="http://schemas.microsoft.com/office/powerpoint/2010/main" val="1964643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0CEAEE9-8C2D-A6BB-A17F-1107F2D7C70E}"/>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6" name="Footer Placeholder 5">
            <a:extLst>
              <a:ext uri="{FF2B5EF4-FFF2-40B4-BE49-F238E27FC236}">
                <a16:creationId xmlns:a16="http://schemas.microsoft.com/office/drawing/2014/main" id="{CC585C9B-A11E-7851-9EDE-9CF6FAF8D8A6}"/>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D06A91A4-EF4F-315D-44DA-7B35C9A8DDFB}"/>
              </a:ext>
            </a:extLst>
          </p:cNvPr>
          <p:cNvSpPr>
            <a:spLocks noGrp="1" noChangeArrowheads="1"/>
          </p:cNvSpPr>
          <p:nvPr>
            <p:ph type="sldNum" sz="quarter" idx="12"/>
          </p:nvPr>
        </p:nvSpPr>
        <p:spPr/>
        <p:txBody>
          <a:bodyPr/>
          <a:lstStyle>
            <a:lvl1pPr>
              <a:defRPr/>
            </a:lvl1pPr>
          </a:lstStyle>
          <a:p>
            <a:fld id="{A6C44A9A-201D-410D-89A3-BF50AE0B408B}" type="slidenum">
              <a:rPr lang="en-US" altLang="en-US"/>
              <a:pPr/>
              <a:t>‹#›</a:t>
            </a:fld>
            <a:endParaRPr lang="en-US" altLang="en-US"/>
          </a:p>
        </p:txBody>
      </p:sp>
    </p:spTree>
    <p:extLst>
      <p:ext uri="{BB962C8B-B14F-4D97-AF65-F5344CB8AC3E}">
        <p14:creationId xmlns:p14="http://schemas.microsoft.com/office/powerpoint/2010/main" val="3666305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a:extLst>
              <a:ext uri="{FF2B5EF4-FFF2-40B4-BE49-F238E27FC236}">
                <a16:creationId xmlns:a16="http://schemas.microsoft.com/office/drawing/2014/main" id="{DCB59A5A-C98C-32E7-7259-63A8C4DC10B5}"/>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8" name="Rectangle 5">
            <a:extLst>
              <a:ext uri="{FF2B5EF4-FFF2-40B4-BE49-F238E27FC236}">
                <a16:creationId xmlns:a16="http://schemas.microsoft.com/office/drawing/2014/main" id="{D7DDB5DF-207D-6C52-8221-9766B7F34F58}"/>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9" name="Rectangle 6">
            <a:extLst>
              <a:ext uri="{FF2B5EF4-FFF2-40B4-BE49-F238E27FC236}">
                <a16:creationId xmlns:a16="http://schemas.microsoft.com/office/drawing/2014/main" id="{95CF067B-E41F-A2F3-8E6D-A15ED3347F06}"/>
              </a:ext>
            </a:extLst>
          </p:cNvPr>
          <p:cNvSpPr>
            <a:spLocks noGrp="1" noChangeArrowheads="1"/>
          </p:cNvSpPr>
          <p:nvPr>
            <p:ph type="sldNum" sz="quarter" idx="12"/>
          </p:nvPr>
        </p:nvSpPr>
        <p:spPr/>
        <p:txBody>
          <a:bodyPr/>
          <a:lstStyle>
            <a:lvl1pPr>
              <a:defRPr/>
            </a:lvl1pPr>
          </a:lstStyle>
          <a:p>
            <a:fld id="{9889B4F1-974E-4DB5-AB21-79D4288E2610}" type="slidenum">
              <a:rPr lang="en-US" altLang="en-US"/>
              <a:pPr/>
              <a:t>‹#›</a:t>
            </a:fld>
            <a:endParaRPr lang="en-US" altLang="en-US"/>
          </a:p>
        </p:txBody>
      </p:sp>
    </p:spTree>
    <p:extLst>
      <p:ext uri="{BB962C8B-B14F-4D97-AF65-F5344CB8AC3E}">
        <p14:creationId xmlns:p14="http://schemas.microsoft.com/office/powerpoint/2010/main" val="1895512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a:extLst>
              <a:ext uri="{FF2B5EF4-FFF2-40B4-BE49-F238E27FC236}">
                <a16:creationId xmlns:a16="http://schemas.microsoft.com/office/drawing/2014/main" id="{23F68B3B-9050-2A49-6976-DF4FA2259B7E}"/>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4" name="Rectangle 5">
            <a:extLst>
              <a:ext uri="{FF2B5EF4-FFF2-40B4-BE49-F238E27FC236}">
                <a16:creationId xmlns:a16="http://schemas.microsoft.com/office/drawing/2014/main" id="{3732D3AF-F2DC-4AFF-56FC-BF004410671D}"/>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5" name="Rectangle 6">
            <a:extLst>
              <a:ext uri="{FF2B5EF4-FFF2-40B4-BE49-F238E27FC236}">
                <a16:creationId xmlns:a16="http://schemas.microsoft.com/office/drawing/2014/main" id="{A70DC0A2-17C7-9E61-C968-141FC7260C0F}"/>
              </a:ext>
            </a:extLst>
          </p:cNvPr>
          <p:cNvSpPr>
            <a:spLocks noGrp="1" noChangeArrowheads="1"/>
          </p:cNvSpPr>
          <p:nvPr>
            <p:ph type="sldNum" sz="quarter" idx="12"/>
          </p:nvPr>
        </p:nvSpPr>
        <p:spPr/>
        <p:txBody>
          <a:bodyPr/>
          <a:lstStyle>
            <a:lvl1pPr>
              <a:defRPr/>
            </a:lvl1pPr>
          </a:lstStyle>
          <a:p>
            <a:fld id="{B8037E01-87AB-4E2E-AA1C-67C0945F424F}" type="slidenum">
              <a:rPr lang="en-US" altLang="en-US"/>
              <a:pPr/>
              <a:t>‹#›</a:t>
            </a:fld>
            <a:endParaRPr lang="en-US" altLang="en-US"/>
          </a:p>
        </p:txBody>
      </p:sp>
    </p:spTree>
    <p:extLst>
      <p:ext uri="{BB962C8B-B14F-4D97-AF65-F5344CB8AC3E}">
        <p14:creationId xmlns:p14="http://schemas.microsoft.com/office/powerpoint/2010/main" val="18272012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78E2DB0-76EC-BD37-FC7F-623142E58069}"/>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3" name="Rectangle 5">
            <a:extLst>
              <a:ext uri="{FF2B5EF4-FFF2-40B4-BE49-F238E27FC236}">
                <a16:creationId xmlns:a16="http://schemas.microsoft.com/office/drawing/2014/main" id="{8E482AD8-7EFE-D974-ADD2-66ED17BCD940}"/>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4" name="Rectangle 6">
            <a:extLst>
              <a:ext uri="{FF2B5EF4-FFF2-40B4-BE49-F238E27FC236}">
                <a16:creationId xmlns:a16="http://schemas.microsoft.com/office/drawing/2014/main" id="{395A59A1-DF45-9402-909E-9A6E0F927C44}"/>
              </a:ext>
            </a:extLst>
          </p:cNvPr>
          <p:cNvSpPr>
            <a:spLocks noGrp="1" noChangeArrowheads="1"/>
          </p:cNvSpPr>
          <p:nvPr>
            <p:ph type="sldNum" sz="quarter" idx="12"/>
          </p:nvPr>
        </p:nvSpPr>
        <p:spPr/>
        <p:txBody>
          <a:bodyPr/>
          <a:lstStyle>
            <a:lvl1pPr>
              <a:defRPr/>
            </a:lvl1pPr>
          </a:lstStyle>
          <a:p>
            <a:fld id="{3FEB0785-928D-48DC-A6D4-882BDFAD9DCA}" type="slidenum">
              <a:rPr lang="en-US" altLang="en-US"/>
              <a:pPr/>
              <a:t>‹#›</a:t>
            </a:fld>
            <a:endParaRPr lang="en-US" altLang="en-US"/>
          </a:p>
        </p:txBody>
      </p:sp>
    </p:spTree>
    <p:extLst>
      <p:ext uri="{BB962C8B-B14F-4D97-AF65-F5344CB8AC3E}">
        <p14:creationId xmlns:p14="http://schemas.microsoft.com/office/powerpoint/2010/main" val="2517284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C475F37C-C56C-8605-BD1A-2AF03AA0C1EC}"/>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6" name="Footer Placeholder 5">
            <a:extLst>
              <a:ext uri="{FF2B5EF4-FFF2-40B4-BE49-F238E27FC236}">
                <a16:creationId xmlns:a16="http://schemas.microsoft.com/office/drawing/2014/main" id="{3B928018-2D4E-E768-18D6-526996F6B2A5}"/>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0DCEC7B7-2A96-A012-2D3E-781FAE15F27C}"/>
              </a:ext>
            </a:extLst>
          </p:cNvPr>
          <p:cNvSpPr>
            <a:spLocks noGrp="1" noChangeArrowheads="1"/>
          </p:cNvSpPr>
          <p:nvPr>
            <p:ph type="sldNum" sz="quarter" idx="12"/>
          </p:nvPr>
        </p:nvSpPr>
        <p:spPr/>
        <p:txBody>
          <a:bodyPr/>
          <a:lstStyle>
            <a:lvl1pPr>
              <a:defRPr/>
            </a:lvl1pPr>
          </a:lstStyle>
          <a:p>
            <a:fld id="{6327222D-E0AA-4EAC-BF40-5EE42D37CA60}" type="slidenum">
              <a:rPr lang="en-US" altLang="en-US"/>
              <a:pPr/>
              <a:t>‹#›</a:t>
            </a:fld>
            <a:endParaRPr lang="en-US" altLang="en-US"/>
          </a:p>
        </p:txBody>
      </p:sp>
    </p:spTree>
    <p:extLst>
      <p:ext uri="{BB962C8B-B14F-4D97-AF65-F5344CB8AC3E}">
        <p14:creationId xmlns:p14="http://schemas.microsoft.com/office/powerpoint/2010/main" val="73737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A3AC-423C-9727-48C4-F71C4DC2AA0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FE751F2-68CF-7D31-DC48-8BD336170E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77CA5D-6A70-D96C-4898-400827E0BA46}"/>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5" name="Footer Placeholder 4">
            <a:extLst>
              <a:ext uri="{FF2B5EF4-FFF2-40B4-BE49-F238E27FC236}">
                <a16:creationId xmlns:a16="http://schemas.microsoft.com/office/drawing/2014/main" id="{C494B99F-DAFA-2759-4B28-94C6E4A91DE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CF4CD20-5B23-393C-FA71-84F42C40987E}"/>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3359816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3A8B031-974C-8859-5EB9-4FF53360403C}"/>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6" name="Footer Placeholder 5">
            <a:extLst>
              <a:ext uri="{FF2B5EF4-FFF2-40B4-BE49-F238E27FC236}">
                <a16:creationId xmlns:a16="http://schemas.microsoft.com/office/drawing/2014/main" id="{ACB8B1F0-4E3E-B6D0-1CB3-F5B83A0128D5}"/>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99FF5E66-9BBF-AF6C-7082-378E18EB6E17}"/>
              </a:ext>
            </a:extLst>
          </p:cNvPr>
          <p:cNvSpPr>
            <a:spLocks noGrp="1" noChangeArrowheads="1"/>
          </p:cNvSpPr>
          <p:nvPr>
            <p:ph type="sldNum" sz="quarter" idx="12"/>
          </p:nvPr>
        </p:nvSpPr>
        <p:spPr/>
        <p:txBody>
          <a:bodyPr/>
          <a:lstStyle>
            <a:lvl1pPr>
              <a:defRPr/>
            </a:lvl1pPr>
          </a:lstStyle>
          <a:p>
            <a:fld id="{2A97D3FD-9F0E-434D-9836-CA836C2096B7}" type="slidenum">
              <a:rPr lang="en-US" altLang="en-US"/>
              <a:pPr/>
              <a:t>‹#›</a:t>
            </a:fld>
            <a:endParaRPr lang="en-US" altLang="en-US"/>
          </a:p>
        </p:txBody>
      </p:sp>
    </p:spTree>
    <p:extLst>
      <p:ext uri="{BB962C8B-B14F-4D97-AF65-F5344CB8AC3E}">
        <p14:creationId xmlns:p14="http://schemas.microsoft.com/office/powerpoint/2010/main" val="2639396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0AB59B8C-F82F-05BC-C9E3-D139853726F4}"/>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5" name="Rectangle 5">
            <a:extLst>
              <a:ext uri="{FF2B5EF4-FFF2-40B4-BE49-F238E27FC236}">
                <a16:creationId xmlns:a16="http://schemas.microsoft.com/office/drawing/2014/main" id="{AA1B6967-CDA8-437D-E948-0838970C13F7}"/>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6" name="Rectangle 6">
            <a:extLst>
              <a:ext uri="{FF2B5EF4-FFF2-40B4-BE49-F238E27FC236}">
                <a16:creationId xmlns:a16="http://schemas.microsoft.com/office/drawing/2014/main" id="{4C768DB1-C2FF-3230-0F71-68A67C7BB3B3}"/>
              </a:ext>
            </a:extLst>
          </p:cNvPr>
          <p:cNvSpPr>
            <a:spLocks noGrp="1" noChangeArrowheads="1"/>
          </p:cNvSpPr>
          <p:nvPr>
            <p:ph type="sldNum" sz="quarter" idx="12"/>
          </p:nvPr>
        </p:nvSpPr>
        <p:spPr/>
        <p:txBody>
          <a:bodyPr/>
          <a:lstStyle>
            <a:lvl1pPr>
              <a:defRPr/>
            </a:lvl1pPr>
          </a:lstStyle>
          <a:p>
            <a:fld id="{DA272CF6-2687-4032-89CC-A66F854CA8BA}" type="slidenum">
              <a:rPr lang="en-US" altLang="en-US"/>
              <a:pPr/>
              <a:t>‹#›</a:t>
            </a:fld>
            <a:endParaRPr lang="en-US" altLang="en-US"/>
          </a:p>
        </p:txBody>
      </p:sp>
    </p:spTree>
    <p:extLst>
      <p:ext uri="{BB962C8B-B14F-4D97-AF65-F5344CB8AC3E}">
        <p14:creationId xmlns:p14="http://schemas.microsoft.com/office/powerpoint/2010/main" val="1182656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2CDC1EF5-01E7-0094-17B7-90AB0B13F7C0}"/>
              </a:ext>
            </a:extLst>
          </p:cNvPr>
          <p:cNvSpPr>
            <a:spLocks noGrp="1" noChangeArrowheads="1"/>
          </p:cNvSpPr>
          <p:nvPr>
            <p:ph type="dt" sz="half" idx="10"/>
          </p:nvPr>
        </p:nvSpPr>
        <p:spPr/>
        <p:txBody>
          <a:bodyPr/>
          <a:lstStyle>
            <a:lvl1pPr>
              <a:defRPr>
                <a:cs typeface="Arial" pitchFamily="34" charset="0"/>
              </a:defRPr>
            </a:lvl1pPr>
          </a:lstStyle>
          <a:p>
            <a:pPr>
              <a:defRPr/>
            </a:pPr>
            <a:endParaRPr lang="en-US"/>
          </a:p>
        </p:txBody>
      </p:sp>
      <p:sp>
        <p:nvSpPr>
          <p:cNvPr id="5" name="Rectangle 5">
            <a:extLst>
              <a:ext uri="{FF2B5EF4-FFF2-40B4-BE49-F238E27FC236}">
                <a16:creationId xmlns:a16="http://schemas.microsoft.com/office/drawing/2014/main" id="{26995B28-2BE5-5FB6-4A0B-B14476EC9DF9}"/>
              </a:ext>
            </a:extLst>
          </p:cNvPr>
          <p:cNvSpPr>
            <a:spLocks noGrp="1" noChangeArrowheads="1"/>
          </p:cNvSpPr>
          <p:nvPr>
            <p:ph type="ftr" sz="quarter" idx="11"/>
          </p:nvPr>
        </p:nvSpPr>
        <p:spPr/>
        <p:txBody>
          <a:bodyPr/>
          <a:lstStyle>
            <a:lvl1pPr>
              <a:defRPr>
                <a:cs typeface="Arial" pitchFamily="34" charset="0"/>
              </a:defRPr>
            </a:lvl1pPr>
          </a:lstStyle>
          <a:p>
            <a:pPr>
              <a:defRPr/>
            </a:pPr>
            <a:endParaRPr lang="en-US"/>
          </a:p>
        </p:txBody>
      </p:sp>
      <p:sp>
        <p:nvSpPr>
          <p:cNvPr id="6" name="Rectangle 6">
            <a:extLst>
              <a:ext uri="{FF2B5EF4-FFF2-40B4-BE49-F238E27FC236}">
                <a16:creationId xmlns:a16="http://schemas.microsoft.com/office/drawing/2014/main" id="{61AB97FA-8653-12F2-77EB-BAA57671F742}"/>
              </a:ext>
            </a:extLst>
          </p:cNvPr>
          <p:cNvSpPr>
            <a:spLocks noGrp="1" noChangeArrowheads="1"/>
          </p:cNvSpPr>
          <p:nvPr>
            <p:ph type="sldNum" sz="quarter" idx="12"/>
          </p:nvPr>
        </p:nvSpPr>
        <p:spPr/>
        <p:txBody>
          <a:bodyPr/>
          <a:lstStyle>
            <a:lvl1pPr>
              <a:defRPr/>
            </a:lvl1pPr>
          </a:lstStyle>
          <a:p>
            <a:fld id="{C7241618-9417-4AAD-BC1D-26E34A404DFC}" type="slidenum">
              <a:rPr lang="en-US" altLang="en-US"/>
              <a:pPr/>
              <a:t>‹#›</a:t>
            </a:fld>
            <a:endParaRPr lang="en-US" altLang="en-US"/>
          </a:p>
        </p:txBody>
      </p:sp>
    </p:spTree>
    <p:extLst>
      <p:ext uri="{BB962C8B-B14F-4D97-AF65-F5344CB8AC3E}">
        <p14:creationId xmlns:p14="http://schemas.microsoft.com/office/powerpoint/2010/main" val="782180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9A55-7FCE-9306-2209-B7BD3738F3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B5E7C6F-5B75-8A08-C5D3-A18A4892AC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744941-3185-C296-1DEA-802CFF52968C}"/>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5" name="Footer Placeholder 4">
            <a:extLst>
              <a:ext uri="{FF2B5EF4-FFF2-40B4-BE49-F238E27FC236}">
                <a16:creationId xmlns:a16="http://schemas.microsoft.com/office/drawing/2014/main" id="{F7E97899-A73D-A0F1-1C62-6E53ACC6D6E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11CF076-3C9E-1B7F-831B-5AB8C16F3615}"/>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2752291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293A-6548-E1C7-0FB4-22496CF8DD3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B512F72-78C6-1DA7-49C7-270324AB07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A6A1A46-FADD-6587-F510-4B0C00C5E4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359AC26-9993-21E7-62F0-5EE37C73EBF3}"/>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6" name="Footer Placeholder 5">
            <a:extLst>
              <a:ext uri="{FF2B5EF4-FFF2-40B4-BE49-F238E27FC236}">
                <a16:creationId xmlns:a16="http://schemas.microsoft.com/office/drawing/2014/main" id="{1FE068BC-11CB-66FA-3060-7A73AD5CBBC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5EA7FD1-4CAF-F6AC-9716-77F859079CC7}"/>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399953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46CF4-9AE9-C74E-B200-E91CDFE8C2E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A90DAE1-F5A7-BDE3-BD26-BA707CADB1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38FDE6-0739-292A-A310-8A6673C17F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26F4CB2-9868-A141-9419-5AB53728BF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939443-7294-1A2C-0818-5299F25CC1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E5C7BDB-87F4-E716-A3AA-91CA952E4D8A}"/>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8" name="Footer Placeholder 7">
            <a:extLst>
              <a:ext uri="{FF2B5EF4-FFF2-40B4-BE49-F238E27FC236}">
                <a16:creationId xmlns:a16="http://schemas.microsoft.com/office/drawing/2014/main" id="{A56DC648-9BBF-5621-5981-4EE937FE036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3CB54C1-887D-F718-CC71-26632315D2E4}"/>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250765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E87A-20EA-449E-B744-30BF7B98156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C0780BE2-60B1-B1AD-0EB2-1716CA17181F}"/>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4" name="Footer Placeholder 3">
            <a:extLst>
              <a:ext uri="{FF2B5EF4-FFF2-40B4-BE49-F238E27FC236}">
                <a16:creationId xmlns:a16="http://schemas.microsoft.com/office/drawing/2014/main" id="{0ACE5CD5-992B-837D-79C2-C6BB89F82CF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92F6AE5-47CE-F2A2-DC3C-E7CC1DED36A0}"/>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3967531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8063D2-FCE9-1224-5489-ECBF0AA1A0E7}"/>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3" name="Footer Placeholder 2">
            <a:extLst>
              <a:ext uri="{FF2B5EF4-FFF2-40B4-BE49-F238E27FC236}">
                <a16:creationId xmlns:a16="http://schemas.microsoft.com/office/drawing/2014/main" id="{7BF04A68-9DF6-2F26-AED7-8B138C7E08D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64FA95F-E821-517C-C665-DC3CACA0DB82}"/>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395055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3F7B-53D7-7BB4-A4FF-30B5C99507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E8E07B4-6994-9E53-488C-6DDAE8BB67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B66B6D8-D1CB-9791-EEC4-A1497663DD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06CCA7-ECCC-3B10-5B55-4AB3EA5B4603}"/>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6" name="Footer Placeholder 5">
            <a:extLst>
              <a:ext uri="{FF2B5EF4-FFF2-40B4-BE49-F238E27FC236}">
                <a16:creationId xmlns:a16="http://schemas.microsoft.com/office/drawing/2014/main" id="{80C226DA-8CCA-0D87-27FB-00716B38AB4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7096F31-736E-6558-98B5-C9A7E8EA6739}"/>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4025381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BB35E-71BB-5FE6-86AE-63E0498746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ACAF52E-1B71-16A5-82B8-E99A52B15B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4A0F973-8950-C0B8-D8AF-B17B0C341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54022A-6483-5750-9A9F-BC1BCC19F010}"/>
              </a:ext>
            </a:extLst>
          </p:cNvPr>
          <p:cNvSpPr>
            <a:spLocks noGrp="1"/>
          </p:cNvSpPr>
          <p:nvPr>
            <p:ph type="dt" sz="half" idx="10"/>
          </p:nvPr>
        </p:nvSpPr>
        <p:spPr/>
        <p:txBody>
          <a:bodyPr/>
          <a:lstStyle/>
          <a:p>
            <a:fld id="{0CC0054E-D06C-44D7-83C5-D738FC09D42A}" type="datetimeFigureOut">
              <a:rPr lang="en-CA" smtClean="0"/>
              <a:t>2023-03-04</a:t>
            </a:fld>
            <a:endParaRPr lang="en-CA"/>
          </a:p>
        </p:txBody>
      </p:sp>
      <p:sp>
        <p:nvSpPr>
          <p:cNvPr id="6" name="Footer Placeholder 5">
            <a:extLst>
              <a:ext uri="{FF2B5EF4-FFF2-40B4-BE49-F238E27FC236}">
                <a16:creationId xmlns:a16="http://schemas.microsoft.com/office/drawing/2014/main" id="{F2F4C955-D65F-696A-6B27-BA18973E64D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9A946E3-2CDA-348F-C127-42C70CC6BD98}"/>
              </a:ext>
            </a:extLst>
          </p:cNvPr>
          <p:cNvSpPr>
            <a:spLocks noGrp="1"/>
          </p:cNvSpPr>
          <p:nvPr>
            <p:ph type="sldNum" sz="quarter" idx="12"/>
          </p:nvPr>
        </p:nvSpPr>
        <p:spPr/>
        <p:txBody>
          <a:bodyPr/>
          <a:lstStyle/>
          <a:p>
            <a:fld id="{9C604AAE-6141-401F-B6D2-4F80CB15FFC8}" type="slidenum">
              <a:rPr lang="en-CA" smtClean="0"/>
              <a:t>‹#›</a:t>
            </a:fld>
            <a:endParaRPr lang="en-CA"/>
          </a:p>
        </p:txBody>
      </p:sp>
    </p:spTree>
    <p:extLst>
      <p:ext uri="{BB962C8B-B14F-4D97-AF65-F5344CB8AC3E}">
        <p14:creationId xmlns:p14="http://schemas.microsoft.com/office/powerpoint/2010/main" val="242637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895C4F-5093-1BB6-3FE5-7E3C9FF15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0C110CB-0B69-E75C-2192-C6C7C3E6F9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75F87B9-F042-2939-DB0E-3C11BB3CEC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0054E-D06C-44D7-83C5-D738FC09D42A}" type="datetimeFigureOut">
              <a:rPr lang="en-CA" smtClean="0"/>
              <a:t>2023-03-04</a:t>
            </a:fld>
            <a:endParaRPr lang="en-CA"/>
          </a:p>
        </p:txBody>
      </p:sp>
      <p:sp>
        <p:nvSpPr>
          <p:cNvPr id="5" name="Footer Placeholder 4">
            <a:extLst>
              <a:ext uri="{FF2B5EF4-FFF2-40B4-BE49-F238E27FC236}">
                <a16:creationId xmlns:a16="http://schemas.microsoft.com/office/drawing/2014/main" id="{8F74C4CF-C8B9-E469-CC27-7BD14D6262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123E0E1-6A12-ACAC-2E1F-E7A7D6C069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04AAE-6141-401F-B6D2-4F80CB15FFC8}" type="slidenum">
              <a:rPr lang="en-CA" smtClean="0"/>
              <a:t>‹#›</a:t>
            </a:fld>
            <a:endParaRPr lang="en-CA"/>
          </a:p>
        </p:txBody>
      </p:sp>
    </p:spTree>
    <p:extLst>
      <p:ext uri="{BB962C8B-B14F-4D97-AF65-F5344CB8AC3E}">
        <p14:creationId xmlns:p14="http://schemas.microsoft.com/office/powerpoint/2010/main" val="4243408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3300"/>
            </a:gs>
            <a:gs pos="100000">
              <a:srgbClr val="000B00"/>
            </a:gs>
          </a:gsLst>
          <a:lin ang="54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A74174B-0D96-0C44-9182-C235B1F4D60A}"/>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270DAB5B-8EF6-F664-6469-D67A2AF69F88}"/>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921ECC6-A34D-F447-454C-5B6949775D38}"/>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US"/>
          </a:p>
        </p:txBody>
      </p:sp>
      <p:sp>
        <p:nvSpPr>
          <p:cNvPr id="1029" name="Rectangle 5">
            <a:extLst>
              <a:ext uri="{FF2B5EF4-FFF2-40B4-BE49-F238E27FC236}">
                <a16:creationId xmlns:a16="http://schemas.microsoft.com/office/drawing/2014/main" id="{1076D43D-A9B8-26F9-2D5E-8963C8E6F403}"/>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US"/>
          </a:p>
        </p:txBody>
      </p:sp>
      <p:sp>
        <p:nvSpPr>
          <p:cNvPr id="1030" name="Rectangle 6">
            <a:extLst>
              <a:ext uri="{FF2B5EF4-FFF2-40B4-BE49-F238E27FC236}">
                <a16:creationId xmlns:a16="http://schemas.microsoft.com/office/drawing/2014/main" id="{5CBA0263-E68C-5E7B-156A-A278BF8C3147}"/>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070CC860-9C23-42F2-A116-3BD343EF3D75}" type="slidenum">
              <a:rPr lang="en-US" altLang="en-US"/>
              <a:pPr/>
              <a:t>‹#›</a:t>
            </a:fld>
            <a:endParaRPr lang="en-US" altLang="en-US"/>
          </a:p>
        </p:txBody>
      </p:sp>
    </p:spTree>
    <p:extLst>
      <p:ext uri="{BB962C8B-B14F-4D97-AF65-F5344CB8AC3E}">
        <p14:creationId xmlns:p14="http://schemas.microsoft.com/office/powerpoint/2010/main" val="33175004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E137A-4AA0-95A9-7781-DD58BEB9A7A2}"/>
              </a:ext>
            </a:extLst>
          </p:cNvPr>
          <p:cNvSpPr>
            <a:spLocks noGrp="1"/>
          </p:cNvSpPr>
          <p:nvPr>
            <p:ph type="ctrTitle"/>
          </p:nvPr>
        </p:nvSpPr>
        <p:spPr>
          <a:xfrm>
            <a:off x="1528209" y="2852927"/>
            <a:ext cx="9144000" cy="2387600"/>
          </a:xfrm>
        </p:spPr>
        <p:txBody>
          <a:bodyPr>
            <a:normAutofit/>
          </a:bodyPr>
          <a:lstStyle/>
          <a:p>
            <a:r>
              <a:rPr lang="en-CA" sz="3200" b="1" dirty="0">
                <a:solidFill>
                  <a:srgbClr val="FF0000"/>
                </a:solidFill>
              </a:rPr>
              <a:t>Who </a:t>
            </a:r>
            <a:r>
              <a:rPr lang="en-CA" sz="3200" dirty="0"/>
              <a:t>got it right for us?</a:t>
            </a:r>
          </a:p>
        </p:txBody>
      </p:sp>
      <p:sp>
        <p:nvSpPr>
          <p:cNvPr id="3" name="Subtitle 2">
            <a:extLst>
              <a:ext uri="{FF2B5EF4-FFF2-40B4-BE49-F238E27FC236}">
                <a16:creationId xmlns:a16="http://schemas.microsoft.com/office/drawing/2014/main" id="{B60F4183-77DF-29AD-78F8-0D0B08813723}"/>
              </a:ext>
            </a:extLst>
          </p:cNvPr>
          <p:cNvSpPr>
            <a:spLocks noGrp="1"/>
          </p:cNvSpPr>
          <p:nvPr>
            <p:ph type="subTitle" idx="1"/>
          </p:nvPr>
        </p:nvSpPr>
        <p:spPr>
          <a:xfrm>
            <a:off x="1528209" y="5423110"/>
            <a:ext cx="9562578" cy="2891126"/>
          </a:xfrm>
        </p:spPr>
        <p:txBody>
          <a:bodyPr>
            <a:normAutofit/>
          </a:bodyPr>
          <a:lstStyle/>
          <a:p>
            <a:r>
              <a:rPr lang="en-CA" dirty="0"/>
              <a:t> </a:t>
            </a:r>
            <a:r>
              <a:rPr lang="en-CA" sz="3200" i="1" dirty="0">
                <a:solidFill>
                  <a:srgbClr val="FF0000"/>
                </a:solidFill>
              </a:rPr>
              <a:t>We were Bought Back by God through His Son, Jesus Christ, Who Brought us back to God. </a:t>
            </a:r>
          </a:p>
          <a:p>
            <a:endParaRPr lang="en-CA" dirty="0"/>
          </a:p>
        </p:txBody>
      </p:sp>
      <p:sp>
        <p:nvSpPr>
          <p:cNvPr id="5" name="Oval 4">
            <a:extLst>
              <a:ext uri="{FF2B5EF4-FFF2-40B4-BE49-F238E27FC236}">
                <a16:creationId xmlns:a16="http://schemas.microsoft.com/office/drawing/2014/main" id="{A22AB97F-88A9-B070-3632-A6948DC872A6}"/>
              </a:ext>
            </a:extLst>
          </p:cNvPr>
          <p:cNvSpPr/>
          <p:nvPr/>
        </p:nvSpPr>
        <p:spPr>
          <a:xfrm>
            <a:off x="8326172" y="665306"/>
            <a:ext cx="2346037" cy="19950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200" dirty="0"/>
              <a:t>GOD</a:t>
            </a:r>
          </a:p>
        </p:txBody>
      </p:sp>
      <p:sp>
        <p:nvSpPr>
          <p:cNvPr id="6" name="Oval 5">
            <a:extLst>
              <a:ext uri="{FF2B5EF4-FFF2-40B4-BE49-F238E27FC236}">
                <a16:creationId xmlns:a16="http://schemas.microsoft.com/office/drawing/2014/main" id="{C99C9C9F-6922-2041-A695-F731055E51C6}"/>
              </a:ext>
            </a:extLst>
          </p:cNvPr>
          <p:cNvSpPr/>
          <p:nvPr/>
        </p:nvSpPr>
        <p:spPr>
          <a:xfrm>
            <a:off x="1020139" y="2346182"/>
            <a:ext cx="1999673" cy="17362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a:extLst>
              <a:ext uri="{FF2B5EF4-FFF2-40B4-BE49-F238E27FC236}">
                <a16:creationId xmlns:a16="http://schemas.microsoft.com/office/drawing/2014/main" id="{5FAABC41-CE0E-89FF-383B-406F7FF33391}"/>
              </a:ext>
            </a:extLst>
          </p:cNvPr>
          <p:cNvSpPr/>
          <p:nvPr/>
        </p:nvSpPr>
        <p:spPr>
          <a:xfrm>
            <a:off x="1084237" y="322476"/>
            <a:ext cx="1999673" cy="17362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a:extLst>
              <a:ext uri="{FF2B5EF4-FFF2-40B4-BE49-F238E27FC236}">
                <a16:creationId xmlns:a16="http://schemas.microsoft.com/office/drawing/2014/main" id="{BB5E0E3D-3550-B832-E03C-7E7F4E9EE559}"/>
              </a:ext>
            </a:extLst>
          </p:cNvPr>
          <p:cNvSpPr txBox="1"/>
          <p:nvPr/>
        </p:nvSpPr>
        <p:spPr>
          <a:xfrm>
            <a:off x="1333707" y="920386"/>
            <a:ext cx="1500732" cy="523220"/>
          </a:xfrm>
          <a:prstGeom prst="rect">
            <a:avLst/>
          </a:prstGeom>
          <a:noFill/>
        </p:spPr>
        <p:txBody>
          <a:bodyPr wrap="none" rtlCol="0">
            <a:spAutoFit/>
          </a:bodyPr>
          <a:lstStyle/>
          <a:p>
            <a:r>
              <a:rPr lang="en-CA" sz="2800" b="1" dirty="0"/>
              <a:t>Husband</a:t>
            </a:r>
          </a:p>
        </p:txBody>
      </p:sp>
      <p:sp>
        <p:nvSpPr>
          <p:cNvPr id="9" name="TextBox 8">
            <a:extLst>
              <a:ext uri="{FF2B5EF4-FFF2-40B4-BE49-F238E27FC236}">
                <a16:creationId xmlns:a16="http://schemas.microsoft.com/office/drawing/2014/main" id="{8451CDA0-747F-2EB3-B07B-C576672578B6}"/>
              </a:ext>
            </a:extLst>
          </p:cNvPr>
          <p:cNvSpPr txBox="1"/>
          <p:nvPr/>
        </p:nvSpPr>
        <p:spPr>
          <a:xfrm>
            <a:off x="1657647" y="2970830"/>
            <a:ext cx="886909" cy="523220"/>
          </a:xfrm>
          <a:prstGeom prst="rect">
            <a:avLst/>
          </a:prstGeom>
          <a:noFill/>
        </p:spPr>
        <p:txBody>
          <a:bodyPr wrap="none" rtlCol="0">
            <a:spAutoFit/>
          </a:bodyPr>
          <a:lstStyle/>
          <a:p>
            <a:r>
              <a:rPr lang="en-CA" sz="2800" b="1" dirty="0"/>
              <a:t>Wife</a:t>
            </a:r>
          </a:p>
        </p:txBody>
      </p:sp>
      <p:sp>
        <p:nvSpPr>
          <p:cNvPr id="14" name="TextBox 13">
            <a:extLst>
              <a:ext uri="{FF2B5EF4-FFF2-40B4-BE49-F238E27FC236}">
                <a16:creationId xmlns:a16="http://schemas.microsoft.com/office/drawing/2014/main" id="{9478BA36-9CB2-1B77-CAE0-7CD570D86E53}"/>
              </a:ext>
            </a:extLst>
          </p:cNvPr>
          <p:cNvSpPr txBox="1"/>
          <p:nvPr/>
        </p:nvSpPr>
        <p:spPr>
          <a:xfrm>
            <a:off x="4990853" y="3577438"/>
            <a:ext cx="184731" cy="523220"/>
          </a:xfrm>
          <a:prstGeom prst="rect">
            <a:avLst/>
          </a:prstGeom>
          <a:noFill/>
        </p:spPr>
        <p:txBody>
          <a:bodyPr wrap="none" rtlCol="0">
            <a:spAutoFit/>
          </a:bodyPr>
          <a:lstStyle/>
          <a:p>
            <a:endParaRPr lang="en-CA" sz="2800" dirty="0"/>
          </a:p>
        </p:txBody>
      </p:sp>
      <p:sp>
        <p:nvSpPr>
          <p:cNvPr id="16" name="Freeform: Shape 15">
            <a:extLst>
              <a:ext uri="{FF2B5EF4-FFF2-40B4-BE49-F238E27FC236}">
                <a16:creationId xmlns:a16="http://schemas.microsoft.com/office/drawing/2014/main" id="{4A9701A1-7B13-CD3B-8E18-3F78871ACBBC}"/>
              </a:ext>
            </a:extLst>
          </p:cNvPr>
          <p:cNvSpPr/>
          <p:nvPr/>
        </p:nvSpPr>
        <p:spPr>
          <a:xfrm>
            <a:off x="969818" y="2115127"/>
            <a:ext cx="2512291" cy="281063"/>
          </a:xfrm>
          <a:custGeom>
            <a:avLst/>
            <a:gdLst>
              <a:gd name="connsiteX0" fmla="*/ 0 w 2512291"/>
              <a:gd name="connsiteY0" fmla="*/ 55418 h 281063"/>
              <a:gd name="connsiteX1" fmla="*/ 46182 w 2512291"/>
              <a:gd name="connsiteY1" fmla="*/ 36946 h 281063"/>
              <a:gd name="connsiteX2" fmla="*/ 83127 w 2512291"/>
              <a:gd name="connsiteY2" fmla="*/ 18473 h 281063"/>
              <a:gd name="connsiteX3" fmla="*/ 166255 w 2512291"/>
              <a:gd name="connsiteY3" fmla="*/ 27709 h 281063"/>
              <a:gd name="connsiteX4" fmla="*/ 240146 w 2512291"/>
              <a:gd name="connsiteY4" fmla="*/ 46182 h 281063"/>
              <a:gd name="connsiteX5" fmla="*/ 295564 w 2512291"/>
              <a:gd name="connsiteY5" fmla="*/ 83128 h 281063"/>
              <a:gd name="connsiteX6" fmla="*/ 332509 w 2512291"/>
              <a:gd name="connsiteY6" fmla="*/ 110837 h 281063"/>
              <a:gd name="connsiteX7" fmla="*/ 360218 w 2512291"/>
              <a:gd name="connsiteY7" fmla="*/ 129309 h 281063"/>
              <a:gd name="connsiteX8" fmla="*/ 387927 w 2512291"/>
              <a:gd name="connsiteY8" fmla="*/ 157018 h 281063"/>
              <a:gd name="connsiteX9" fmla="*/ 397164 w 2512291"/>
              <a:gd name="connsiteY9" fmla="*/ 184728 h 281063"/>
              <a:gd name="connsiteX10" fmla="*/ 369455 w 2512291"/>
              <a:gd name="connsiteY10" fmla="*/ 138546 h 281063"/>
              <a:gd name="connsiteX11" fmla="*/ 378691 w 2512291"/>
              <a:gd name="connsiteY11" fmla="*/ 27709 h 281063"/>
              <a:gd name="connsiteX12" fmla="*/ 415637 w 2512291"/>
              <a:gd name="connsiteY12" fmla="*/ 55418 h 281063"/>
              <a:gd name="connsiteX13" fmla="*/ 508000 w 2512291"/>
              <a:gd name="connsiteY13" fmla="*/ 147782 h 281063"/>
              <a:gd name="connsiteX14" fmla="*/ 526473 w 2512291"/>
              <a:gd name="connsiteY14" fmla="*/ 64655 h 281063"/>
              <a:gd name="connsiteX15" fmla="*/ 544946 w 2512291"/>
              <a:gd name="connsiteY15" fmla="*/ 36946 h 281063"/>
              <a:gd name="connsiteX16" fmla="*/ 581891 w 2512291"/>
              <a:gd name="connsiteY16" fmla="*/ 55418 h 281063"/>
              <a:gd name="connsiteX17" fmla="*/ 701964 w 2512291"/>
              <a:gd name="connsiteY17" fmla="*/ 166255 h 281063"/>
              <a:gd name="connsiteX18" fmla="*/ 757382 w 2512291"/>
              <a:gd name="connsiteY18" fmla="*/ 83128 h 281063"/>
              <a:gd name="connsiteX19" fmla="*/ 785091 w 2512291"/>
              <a:gd name="connsiteY19" fmla="*/ 73891 h 281063"/>
              <a:gd name="connsiteX20" fmla="*/ 923637 w 2512291"/>
              <a:gd name="connsiteY20" fmla="*/ 166255 h 281063"/>
              <a:gd name="connsiteX21" fmla="*/ 979055 w 2512291"/>
              <a:gd name="connsiteY21" fmla="*/ 120073 h 281063"/>
              <a:gd name="connsiteX22" fmla="*/ 1089891 w 2512291"/>
              <a:gd name="connsiteY22" fmla="*/ 0 h 281063"/>
              <a:gd name="connsiteX23" fmla="*/ 1376218 w 2512291"/>
              <a:gd name="connsiteY23" fmla="*/ 258618 h 281063"/>
              <a:gd name="connsiteX24" fmla="*/ 1468582 w 2512291"/>
              <a:gd name="connsiteY24" fmla="*/ 147782 h 281063"/>
              <a:gd name="connsiteX25" fmla="*/ 1542473 w 2512291"/>
              <a:gd name="connsiteY25" fmla="*/ 166255 h 281063"/>
              <a:gd name="connsiteX26" fmla="*/ 1625600 w 2512291"/>
              <a:gd name="connsiteY26" fmla="*/ 249382 h 281063"/>
              <a:gd name="connsiteX27" fmla="*/ 1681018 w 2512291"/>
              <a:gd name="connsiteY27" fmla="*/ 277091 h 281063"/>
              <a:gd name="connsiteX28" fmla="*/ 1819564 w 2512291"/>
              <a:gd name="connsiteY28" fmla="*/ 83128 h 281063"/>
              <a:gd name="connsiteX29" fmla="*/ 1865746 w 2512291"/>
              <a:gd name="connsiteY29" fmla="*/ 101600 h 281063"/>
              <a:gd name="connsiteX30" fmla="*/ 1985818 w 2512291"/>
              <a:gd name="connsiteY30" fmla="*/ 212437 h 281063"/>
              <a:gd name="connsiteX31" fmla="*/ 2115127 w 2512291"/>
              <a:gd name="connsiteY31" fmla="*/ 46182 h 281063"/>
              <a:gd name="connsiteX32" fmla="*/ 2364509 w 2512291"/>
              <a:gd name="connsiteY32" fmla="*/ 110837 h 281063"/>
              <a:gd name="connsiteX33" fmla="*/ 2456873 w 2512291"/>
              <a:gd name="connsiteY33" fmla="*/ 138546 h 281063"/>
              <a:gd name="connsiteX34" fmla="*/ 2493818 w 2512291"/>
              <a:gd name="connsiteY34" fmla="*/ 64655 h 281063"/>
              <a:gd name="connsiteX35" fmla="*/ 2512291 w 2512291"/>
              <a:gd name="connsiteY35" fmla="*/ 64655 h 281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512291" h="281063">
                <a:moveTo>
                  <a:pt x="0" y="55418"/>
                </a:moveTo>
                <a:cubicBezTo>
                  <a:pt x="15394" y="49261"/>
                  <a:pt x="31031" y="43680"/>
                  <a:pt x="46182" y="36946"/>
                </a:cubicBezTo>
                <a:cubicBezTo>
                  <a:pt x="58764" y="31354"/>
                  <a:pt x="69399" y="19529"/>
                  <a:pt x="83127" y="18473"/>
                </a:cubicBezTo>
                <a:cubicBezTo>
                  <a:pt x="110925" y="16335"/>
                  <a:pt x="138546" y="24630"/>
                  <a:pt x="166255" y="27709"/>
                </a:cubicBezTo>
                <a:cubicBezTo>
                  <a:pt x="190885" y="33867"/>
                  <a:pt x="216810" y="36181"/>
                  <a:pt x="240146" y="46182"/>
                </a:cubicBezTo>
                <a:cubicBezTo>
                  <a:pt x="260552" y="54928"/>
                  <a:pt x="277376" y="70396"/>
                  <a:pt x="295564" y="83128"/>
                </a:cubicBezTo>
                <a:cubicBezTo>
                  <a:pt x="308175" y="91956"/>
                  <a:pt x="319983" y="101890"/>
                  <a:pt x="332509" y="110837"/>
                </a:cubicBezTo>
                <a:cubicBezTo>
                  <a:pt x="341542" y="117289"/>
                  <a:pt x="351690" y="122203"/>
                  <a:pt x="360218" y="129309"/>
                </a:cubicBezTo>
                <a:cubicBezTo>
                  <a:pt x="370253" y="137671"/>
                  <a:pt x="378691" y="147782"/>
                  <a:pt x="387927" y="157018"/>
                </a:cubicBezTo>
                <a:cubicBezTo>
                  <a:pt x="391006" y="166255"/>
                  <a:pt x="404049" y="191613"/>
                  <a:pt x="397164" y="184728"/>
                </a:cubicBezTo>
                <a:cubicBezTo>
                  <a:pt x="384470" y="172034"/>
                  <a:pt x="371553" y="156375"/>
                  <a:pt x="369455" y="138546"/>
                </a:cubicBezTo>
                <a:cubicBezTo>
                  <a:pt x="365123" y="101726"/>
                  <a:pt x="375612" y="64655"/>
                  <a:pt x="378691" y="27709"/>
                </a:cubicBezTo>
                <a:cubicBezTo>
                  <a:pt x="391006" y="36945"/>
                  <a:pt x="404356" y="44943"/>
                  <a:pt x="415637" y="55418"/>
                </a:cubicBezTo>
                <a:cubicBezTo>
                  <a:pt x="447543" y="85045"/>
                  <a:pt x="508000" y="147782"/>
                  <a:pt x="508000" y="147782"/>
                </a:cubicBezTo>
                <a:cubicBezTo>
                  <a:pt x="514158" y="120073"/>
                  <a:pt x="517497" y="91583"/>
                  <a:pt x="526473" y="64655"/>
                </a:cubicBezTo>
                <a:cubicBezTo>
                  <a:pt x="529983" y="54124"/>
                  <a:pt x="533996" y="38771"/>
                  <a:pt x="544946" y="36946"/>
                </a:cubicBezTo>
                <a:cubicBezTo>
                  <a:pt x="558527" y="34682"/>
                  <a:pt x="569576" y="49261"/>
                  <a:pt x="581891" y="55418"/>
                </a:cubicBezTo>
                <a:cubicBezTo>
                  <a:pt x="589354" y="64125"/>
                  <a:pt x="675038" y="174540"/>
                  <a:pt x="701964" y="166255"/>
                </a:cubicBezTo>
                <a:cubicBezTo>
                  <a:pt x="733793" y="156461"/>
                  <a:pt x="735104" y="107881"/>
                  <a:pt x="757382" y="83128"/>
                </a:cubicBezTo>
                <a:cubicBezTo>
                  <a:pt x="763895" y="75891"/>
                  <a:pt x="775855" y="76970"/>
                  <a:pt x="785091" y="73891"/>
                </a:cubicBezTo>
                <a:cubicBezTo>
                  <a:pt x="796506" y="82045"/>
                  <a:pt x="911594" y="166255"/>
                  <a:pt x="923637" y="166255"/>
                </a:cubicBezTo>
                <a:cubicBezTo>
                  <a:pt x="947683" y="166255"/>
                  <a:pt x="962609" y="137616"/>
                  <a:pt x="979055" y="120073"/>
                </a:cubicBezTo>
                <a:cubicBezTo>
                  <a:pt x="1104273" y="-13493"/>
                  <a:pt x="1016879" y="48676"/>
                  <a:pt x="1089891" y="0"/>
                </a:cubicBezTo>
                <a:cubicBezTo>
                  <a:pt x="1355517" y="256140"/>
                  <a:pt x="1234898" y="211513"/>
                  <a:pt x="1376218" y="258618"/>
                </a:cubicBezTo>
                <a:cubicBezTo>
                  <a:pt x="1391795" y="230579"/>
                  <a:pt x="1417490" y="151712"/>
                  <a:pt x="1468582" y="147782"/>
                </a:cubicBezTo>
                <a:cubicBezTo>
                  <a:pt x="1493896" y="145835"/>
                  <a:pt x="1517843" y="160097"/>
                  <a:pt x="1542473" y="166255"/>
                </a:cubicBezTo>
                <a:cubicBezTo>
                  <a:pt x="1570182" y="193964"/>
                  <a:pt x="1595001" y="224902"/>
                  <a:pt x="1625600" y="249382"/>
                </a:cubicBezTo>
                <a:cubicBezTo>
                  <a:pt x="1641727" y="262284"/>
                  <a:pt x="1666414" y="291695"/>
                  <a:pt x="1681018" y="277091"/>
                </a:cubicBezTo>
                <a:cubicBezTo>
                  <a:pt x="1931228" y="26881"/>
                  <a:pt x="1674352" y="141210"/>
                  <a:pt x="1819564" y="83128"/>
                </a:cubicBezTo>
                <a:cubicBezTo>
                  <a:pt x="1834958" y="89285"/>
                  <a:pt x="1853158" y="90810"/>
                  <a:pt x="1865746" y="101600"/>
                </a:cubicBezTo>
                <a:cubicBezTo>
                  <a:pt x="2023752" y="237033"/>
                  <a:pt x="1889997" y="164525"/>
                  <a:pt x="1985818" y="212437"/>
                </a:cubicBezTo>
                <a:cubicBezTo>
                  <a:pt x="2068417" y="47239"/>
                  <a:pt x="2007460" y="82072"/>
                  <a:pt x="2115127" y="46182"/>
                </a:cubicBezTo>
                <a:cubicBezTo>
                  <a:pt x="2339029" y="178488"/>
                  <a:pt x="2267960" y="226695"/>
                  <a:pt x="2364509" y="110837"/>
                </a:cubicBezTo>
                <a:cubicBezTo>
                  <a:pt x="2395297" y="120073"/>
                  <a:pt x="2426602" y="149357"/>
                  <a:pt x="2456873" y="138546"/>
                </a:cubicBezTo>
                <a:cubicBezTo>
                  <a:pt x="2482806" y="129284"/>
                  <a:pt x="2477296" y="86685"/>
                  <a:pt x="2493818" y="64655"/>
                </a:cubicBezTo>
                <a:cubicBezTo>
                  <a:pt x="2497513" y="59729"/>
                  <a:pt x="2506133" y="64655"/>
                  <a:pt x="2512291" y="64655"/>
                </a:cubicBezTo>
              </a:path>
            </a:pathLst>
          </a:custGeom>
          <a:no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Freeform: Shape 16">
            <a:extLst>
              <a:ext uri="{FF2B5EF4-FFF2-40B4-BE49-F238E27FC236}">
                <a16:creationId xmlns:a16="http://schemas.microsoft.com/office/drawing/2014/main" id="{B87C4B8D-E762-A1D3-E12A-A8B9D70EEBBF}"/>
              </a:ext>
            </a:extLst>
          </p:cNvPr>
          <p:cNvSpPr/>
          <p:nvPr/>
        </p:nvSpPr>
        <p:spPr>
          <a:xfrm>
            <a:off x="3293806" y="1828800"/>
            <a:ext cx="1494849" cy="2202426"/>
          </a:xfrm>
          <a:custGeom>
            <a:avLst/>
            <a:gdLst>
              <a:gd name="connsiteX0" fmla="*/ 0 w 1494849"/>
              <a:gd name="connsiteY0" fmla="*/ 0 h 2202426"/>
              <a:gd name="connsiteX1" fmla="*/ 216310 w 1494849"/>
              <a:gd name="connsiteY1" fmla="*/ 9832 h 2202426"/>
              <a:gd name="connsiteX2" fmla="*/ 344129 w 1494849"/>
              <a:gd name="connsiteY2" fmla="*/ 78658 h 2202426"/>
              <a:gd name="connsiteX3" fmla="*/ 432620 w 1494849"/>
              <a:gd name="connsiteY3" fmla="*/ 117987 h 2202426"/>
              <a:gd name="connsiteX4" fmla="*/ 521110 w 1494849"/>
              <a:gd name="connsiteY4" fmla="*/ 98323 h 2202426"/>
              <a:gd name="connsiteX5" fmla="*/ 550607 w 1494849"/>
              <a:gd name="connsiteY5" fmla="*/ 88490 h 2202426"/>
              <a:gd name="connsiteX6" fmla="*/ 658762 w 1494849"/>
              <a:gd name="connsiteY6" fmla="*/ 108155 h 2202426"/>
              <a:gd name="connsiteX7" fmla="*/ 766917 w 1494849"/>
              <a:gd name="connsiteY7" fmla="*/ 39329 h 2202426"/>
              <a:gd name="connsiteX8" fmla="*/ 894736 w 1494849"/>
              <a:gd name="connsiteY8" fmla="*/ 58994 h 2202426"/>
              <a:gd name="connsiteX9" fmla="*/ 924233 w 1494849"/>
              <a:gd name="connsiteY9" fmla="*/ 49161 h 2202426"/>
              <a:gd name="connsiteX10" fmla="*/ 1061884 w 1494849"/>
              <a:gd name="connsiteY10" fmla="*/ 137652 h 2202426"/>
              <a:gd name="connsiteX11" fmla="*/ 1140542 w 1494849"/>
              <a:gd name="connsiteY11" fmla="*/ 147484 h 2202426"/>
              <a:gd name="connsiteX12" fmla="*/ 1278194 w 1494849"/>
              <a:gd name="connsiteY12" fmla="*/ 137652 h 2202426"/>
              <a:gd name="connsiteX13" fmla="*/ 1327355 w 1494849"/>
              <a:gd name="connsiteY13" fmla="*/ 108155 h 2202426"/>
              <a:gd name="connsiteX14" fmla="*/ 1366684 w 1494849"/>
              <a:gd name="connsiteY14" fmla="*/ 98323 h 2202426"/>
              <a:gd name="connsiteX15" fmla="*/ 1465007 w 1494849"/>
              <a:gd name="connsiteY15" fmla="*/ 68826 h 2202426"/>
              <a:gd name="connsiteX16" fmla="*/ 1494504 w 1494849"/>
              <a:gd name="connsiteY16" fmla="*/ 78658 h 2202426"/>
              <a:gd name="connsiteX17" fmla="*/ 1474839 w 1494849"/>
              <a:gd name="connsiteY17" fmla="*/ 137652 h 2202426"/>
              <a:gd name="connsiteX18" fmla="*/ 1455175 w 1494849"/>
              <a:gd name="connsiteY18" fmla="*/ 206477 h 2202426"/>
              <a:gd name="connsiteX19" fmla="*/ 1445342 w 1494849"/>
              <a:gd name="connsiteY19" fmla="*/ 324465 h 2202426"/>
              <a:gd name="connsiteX20" fmla="*/ 1415846 w 1494849"/>
              <a:gd name="connsiteY20" fmla="*/ 393290 h 2202426"/>
              <a:gd name="connsiteX21" fmla="*/ 1317523 w 1494849"/>
              <a:gd name="connsiteY21" fmla="*/ 511277 h 2202426"/>
              <a:gd name="connsiteX22" fmla="*/ 1229033 w 1494849"/>
              <a:gd name="connsiteY22" fmla="*/ 580103 h 2202426"/>
              <a:gd name="connsiteX23" fmla="*/ 1229033 w 1494849"/>
              <a:gd name="connsiteY23" fmla="*/ 825910 h 2202426"/>
              <a:gd name="connsiteX24" fmla="*/ 1238865 w 1494849"/>
              <a:gd name="connsiteY24" fmla="*/ 1042219 h 2202426"/>
              <a:gd name="connsiteX25" fmla="*/ 1248697 w 1494849"/>
              <a:gd name="connsiteY25" fmla="*/ 1071716 h 2202426"/>
              <a:gd name="connsiteX26" fmla="*/ 1268362 w 1494849"/>
              <a:gd name="connsiteY26" fmla="*/ 1101213 h 2202426"/>
              <a:gd name="connsiteX27" fmla="*/ 1288026 w 1494849"/>
              <a:gd name="connsiteY27" fmla="*/ 1219200 h 2202426"/>
              <a:gd name="connsiteX28" fmla="*/ 1307691 w 1494849"/>
              <a:gd name="connsiteY28" fmla="*/ 1288026 h 2202426"/>
              <a:gd name="connsiteX29" fmla="*/ 1317523 w 1494849"/>
              <a:gd name="connsiteY29" fmla="*/ 1406013 h 2202426"/>
              <a:gd name="connsiteX30" fmla="*/ 1337188 w 1494849"/>
              <a:gd name="connsiteY30" fmla="*/ 1553497 h 2202426"/>
              <a:gd name="connsiteX31" fmla="*/ 1356852 w 1494849"/>
              <a:gd name="connsiteY31" fmla="*/ 1907458 h 2202426"/>
              <a:gd name="connsiteX32" fmla="*/ 1366684 w 1494849"/>
              <a:gd name="connsiteY32" fmla="*/ 1966452 h 2202426"/>
              <a:gd name="connsiteX33" fmla="*/ 1356852 w 1494849"/>
              <a:gd name="connsiteY33" fmla="*/ 2074606 h 2202426"/>
              <a:gd name="connsiteX34" fmla="*/ 1317523 w 1494849"/>
              <a:gd name="connsiteY34" fmla="*/ 2123768 h 2202426"/>
              <a:gd name="connsiteX35" fmla="*/ 1288026 w 1494849"/>
              <a:gd name="connsiteY35" fmla="*/ 2202426 h 2202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94849" h="2202426">
                <a:moveTo>
                  <a:pt x="0" y="0"/>
                </a:moveTo>
                <a:lnTo>
                  <a:pt x="216310" y="9832"/>
                </a:lnTo>
                <a:cubicBezTo>
                  <a:pt x="263484" y="20615"/>
                  <a:pt x="300847" y="57017"/>
                  <a:pt x="344129" y="78658"/>
                </a:cubicBezTo>
                <a:cubicBezTo>
                  <a:pt x="373000" y="93094"/>
                  <a:pt x="403123" y="104877"/>
                  <a:pt x="432620" y="117987"/>
                </a:cubicBezTo>
                <a:cubicBezTo>
                  <a:pt x="462117" y="111432"/>
                  <a:pt x="491796" y="105652"/>
                  <a:pt x="521110" y="98323"/>
                </a:cubicBezTo>
                <a:cubicBezTo>
                  <a:pt x="531165" y="95809"/>
                  <a:pt x="540269" y="87752"/>
                  <a:pt x="550607" y="88490"/>
                </a:cubicBezTo>
                <a:cubicBezTo>
                  <a:pt x="587157" y="91101"/>
                  <a:pt x="622710" y="101600"/>
                  <a:pt x="658762" y="108155"/>
                </a:cubicBezTo>
                <a:cubicBezTo>
                  <a:pt x="694814" y="85213"/>
                  <a:pt x="725083" y="48044"/>
                  <a:pt x="766917" y="39329"/>
                </a:cubicBezTo>
                <a:cubicBezTo>
                  <a:pt x="809119" y="30537"/>
                  <a:pt x="851712" y="56305"/>
                  <a:pt x="894736" y="58994"/>
                </a:cubicBezTo>
                <a:cubicBezTo>
                  <a:pt x="905080" y="59640"/>
                  <a:pt x="914401" y="52439"/>
                  <a:pt x="924233" y="49161"/>
                </a:cubicBezTo>
                <a:cubicBezTo>
                  <a:pt x="969629" y="85478"/>
                  <a:pt x="1003470" y="117035"/>
                  <a:pt x="1061884" y="137652"/>
                </a:cubicBezTo>
                <a:cubicBezTo>
                  <a:pt x="1086801" y="146446"/>
                  <a:pt x="1114323" y="144207"/>
                  <a:pt x="1140542" y="147484"/>
                </a:cubicBezTo>
                <a:cubicBezTo>
                  <a:pt x="1186426" y="144207"/>
                  <a:pt x="1233180" y="147129"/>
                  <a:pt x="1278194" y="137652"/>
                </a:cubicBezTo>
                <a:cubicBezTo>
                  <a:pt x="1296895" y="133715"/>
                  <a:pt x="1309892" y="115916"/>
                  <a:pt x="1327355" y="108155"/>
                </a:cubicBezTo>
                <a:cubicBezTo>
                  <a:pt x="1339703" y="102667"/>
                  <a:pt x="1353864" y="102596"/>
                  <a:pt x="1366684" y="98323"/>
                </a:cubicBezTo>
                <a:cubicBezTo>
                  <a:pt x="1463702" y="65984"/>
                  <a:pt x="1367918" y="88243"/>
                  <a:pt x="1465007" y="68826"/>
                </a:cubicBezTo>
                <a:cubicBezTo>
                  <a:pt x="1474839" y="72103"/>
                  <a:pt x="1493038" y="68398"/>
                  <a:pt x="1494504" y="78658"/>
                </a:cubicBezTo>
                <a:cubicBezTo>
                  <a:pt x="1497435" y="99178"/>
                  <a:pt x="1480935" y="117840"/>
                  <a:pt x="1474839" y="137652"/>
                </a:cubicBezTo>
                <a:cubicBezTo>
                  <a:pt x="1467822" y="160457"/>
                  <a:pt x="1461730" y="183535"/>
                  <a:pt x="1455175" y="206477"/>
                </a:cubicBezTo>
                <a:cubicBezTo>
                  <a:pt x="1451897" y="245806"/>
                  <a:pt x="1453472" y="285846"/>
                  <a:pt x="1445342" y="324465"/>
                </a:cubicBezTo>
                <a:cubicBezTo>
                  <a:pt x="1440200" y="348889"/>
                  <a:pt x="1428230" y="371619"/>
                  <a:pt x="1415846" y="393290"/>
                </a:cubicBezTo>
                <a:cubicBezTo>
                  <a:pt x="1393987" y="431544"/>
                  <a:pt x="1353105" y="482811"/>
                  <a:pt x="1317523" y="511277"/>
                </a:cubicBezTo>
                <a:cubicBezTo>
                  <a:pt x="1187406" y="615372"/>
                  <a:pt x="1344991" y="464145"/>
                  <a:pt x="1229033" y="580103"/>
                </a:cubicBezTo>
                <a:cubicBezTo>
                  <a:pt x="1210520" y="709682"/>
                  <a:pt x="1218738" y="620022"/>
                  <a:pt x="1229033" y="825910"/>
                </a:cubicBezTo>
                <a:cubicBezTo>
                  <a:pt x="1232637" y="897997"/>
                  <a:pt x="1233109" y="970271"/>
                  <a:pt x="1238865" y="1042219"/>
                </a:cubicBezTo>
                <a:cubicBezTo>
                  <a:pt x="1239691" y="1052550"/>
                  <a:pt x="1244062" y="1062446"/>
                  <a:pt x="1248697" y="1071716"/>
                </a:cubicBezTo>
                <a:cubicBezTo>
                  <a:pt x="1253982" y="1082285"/>
                  <a:pt x="1261807" y="1091381"/>
                  <a:pt x="1268362" y="1101213"/>
                </a:cubicBezTo>
                <a:cubicBezTo>
                  <a:pt x="1293603" y="1176939"/>
                  <a:pt x="1259798" y="1068654"/>
                  <a:pt x="1288026" y="1219200"/>
                </a:cubicBezTo>
                <a:cubicBezTo>
                  <a:pt x="1292423" y="1242651"/>
                  <a:pt x="1301136" y="1265084"/>
                  <a:pt x="1307691" y="1288026"/>
                </a:cubicBezTo>
                <a:cubicBezTo>
                  <a:pt x="1310968" y="1327355"/>
                  <a:pt x="1313165" y="1366789"/>
                  <a:pt x="1317523" y="1406013"/>
                </a:cubicBezTo>
                <a:cubicBezTo>
                  <a:pt x="1323000" y="1455306"/>
                  <a:pt x="1332411" y="1504131"/>
                  <a:pt x="1337188" y="1553497"/>
                </a:cubicBezTo>
                <a:cubicBezTo>
                  <a:pt x="1347695" y="1662073"/>
                  <a:pt x="1348666" y="1801041"/>
                  <a:pt x="1356852" y="1907458"/>
                </a:cubicBezTo>
                <a:cubicBezTo>
                  <a:pt x="1358381" y="1927335"/>
                  <a:pt x="1363407" y="1946787"/>
                  <a:pt x="1366684" y="1966452"/>
                </a:cubicBezTo>
                <a:cubicBezTo>
                  <a:pt x="1363407" y="2002503"/>
                  <a:pt x="1367650" y="2040054"/>
                  <a:pt x="1356852" y="2074606"/>
                </a:cubicBezTo>
                <a:cubicBezTo>
                  <a:pt x="1350592" y="2094637"/>
                  <a:pt x="1329558" y="2106576"/>
                  <a:pt x="1317523" y="2123768"/>
                </a:cubicBezTo>
                <a:cubicBezTo>
                  <a:pt x="1282967" y="2173133"/>
                  <a:pt x="1288026" y="2158051"/>
                  <a:pt x="1288026" y="2202426"/>
                </a:cubicBezTo>
              </a:path>
            </a:pathLst>
          </a:cu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Freeform: Shape 17">
            <a:extLst>
              <a:ext uri="{FF2B5EF4-FFF2-40B4-BE49-F238E27FC236}">
                <a16:creationId xmlns:a16="http://schemas.microsoft.com/office/drawing/2014/main" id="{CE6513C6-1FCA-D100-FDA7-0784CE15E34E}"/>
              </a:ext>
            </a:extLst>
          </p:cNvPr>
          <p:cNvSpPr/>
          <p:nvPr/>
        </p:nvSpPr>
        <p:spPr>
          <a:xfrm flipH="1">
            <a:off x="6722869" y="1804219"/>
            <a:ext cx="1494849" cy="2202426"/>
          </a:xfrm>
          <a:custGeom>
            <a:avLst/>
            <a:gdLst>
              <a:gd name="connsiteX0" fmla="*/ 0 w 1494849"/>
              <a:gd name="connsiteY0" fmla="*/ 0 h 2202426"/>
              <a:gd name="connsiteX1" fmla="*/ 216310 w 1494849"/>
              <a:gd name="connsiteY1" fmla="*/ 9832 h 2202426"/>
              <a:gd name="connsiteX2" fmla="*/ 344129 w 1494849"/>
              <a:gd name="connsiteY2" fmla="*/ 78658 h 2202426"/>
              <a:gd name="connsiteX3" fmla="*/ 432620 w 1494849"/>
              <a:gd name="connsiteY3" fmla="*/ 117987 h 2202426"/>
              <a:gd name="connsiteX4" fmla="*/ 521110 w 1494849"/>
              <a:gd name="connsiteY4" fmla="*/ 98323 h 2202426"/>
              <a:gd name="connsiteX5" fmla="*/ 550607 w 1494849"/>
              <a:gd name="connsiteY5" fmla="*/ 88490 h 2202426"/>
              <a:gd name="connsiteX6" fmla="*/ 658762 w 1494849"/>
              <a:gd name="connsiteY6" fmla="*/ 108155 h 2202426"/>
              <a:gd name="connsiteX7" fmla="*/ 766917 w 1494849"/>
              <a:gd name="connsiteY7" fmla="*/ 39329 h 2202426"/>
              <a:gd name="connsiteX8" fmla="*/ 894736 w 1494849"/>
              <a:gd name="connsiteY8" fmla="*/ 58994 h 2202426"/>
              <a:gd name="connsiteX9" fmla="*/ 924233 w 1494849"/>
              <a:gd name="connsiteY9" fmla="*/ 49161 h 2202426"/>
              <a:gd name="connsiteX10" fmla="*/ 1061884 w 1494849"/>
              <a:gd name="connsiteY10" fmla="*/ 137652 h 2202426"/>
              <a:gd name="connsiteX11" fmla="*/ 1140542 w 1494849"/>
              <a:gd name="connsiteY11" fmla="*/ 147484 h 2202426"/>
              <a:gd name="connsiteX12" fmla="*/ 1278194 w 1494849"/>
              <a:gd name="connsiteY12" fmla="*/ 137652 h 2202426"/>
              <a:gd name="connsiteX13" fmla="*/ 1327355 w 1494849"/>
              <a:gd name="connsiteY13" fmla="*/ 108155 h 2202426"/>
              <a:gd name="connsiteX14" fmla="*/ 1366684 w 1494849"/>
              <a:gd name="connsiteY14" fmla="*/ 98323 h 2202426"/>
              <a:gd name="connsiteX15" fmla="*/ 1465007 w 1494849"/>
              <a:gd name="connsiteY15" fmla="*/ 68826 h 2202426"/>
              <a:gd name="connsiteX16" fmla="*/ 1494504 w 1494849"/>
              <a:gd name="connsiteY16" fmla="*/ 78658 h 2202426"/>
              <a:gd name="connsiteX17" fmla="*/ 1474839 w 1494849"/>
              <a:gd name="connsiteY17" fmla="*/ 137652 h 2202426"/>
              <a:gd name="connsiteX18" fmla="*/ 1455175 w 1494849"/>
              <a:gd name="connsiteY18" fmla="*/ 206477 h 2202426"/>
              <a:gd name="connsiteX19" fmla="*/ 1445342 w 1494849"/>
              <a:gd name="connsiteY19" fmla="*/ 324465 h 2202426"/>
              <a:gd name="connsiteX20" fmla="*/ 1415846 w 1494849"/>
              <a:gd name="connsiteY20" fmla="*/ 393290 h 2202426"/>
              <a:gd name="connsiteX21" fmla="*/ 1317523 w 1494849"/>
              <a:gd name="connsiteY21" fmla="*/ 511277 h 2202426"/>
              <a:gd name="connsiteX22" fmla="*/ 1229033 w 1494849"/>
              <a:gd name="connsiteY22" fmla="*/ 580103 h 2202426"/>
              <a:gd name="connsiteX23" fmla="*/ 1229033 w 1494849"/>
              <a:gd name="connsiteY23" fmla="*/ 825910 h 2202426"/>
              <a:gd name="connsiteX24" fmla="*/ 1238865 w 1494849"/>
              <a:gd name="connsiteY24" fmla="*/ 1042219 h 2202426"/>
              <a:gd name="connsiteX25" fmla="*/ 1248697 w 1494849"/>
              <a:gd name="connsiteY25" fmla="*/ 1071716 h 2202426"/>
              <a:gd name="connsiteX26" fmla="*/ 1268362 w 1494849"/>
              <a:gd name="connsiteY26" fmla="*/ 1101213 h 2202426"/>
              <a:gd name="connsiteX27" fmla="*/ 1288026 w 1494849"/>
              <a:gd name="connsiteY27" fmla="*/ 1219200 h 2202426"/>
              <a:gd name="connsiteX28" fmla="*/ 1307691 w 1494849"/>
              <a:gd name="connsiteY28" fmla="*/ 1288026 h 2202426"/>
              <a:gd name="connsiteX29" fmla="*/ 1317523 w 1494849"/>
              <a:gd name="connsiteY29" fmla="*/ 1406013 h 2202426"/>
              <a:gd name="connsiteX30" fmla="*/ 1337188 w 1494849"/>
              <a:gd name="connsiteY30" fmla="*/ 1553497 h 2202426"/>
              <a:gd name="connsiteX31" fmla="*/ 1356852 w 1494849"/>
              <a:gd name="connsiteY31" fmla="*/ 1907458 h 2202426"/>
              <a:gd name="connsiteX32" fmla="*/ 1366684 w 1494849"/>
              <a:gd name="connsiteY32" fmla="*/ 1966452 h 2202426"/>
              <a:gd name="connsiteX33" fmla="*/ 1356852 w 1494849"/>
              <a:gd name="connsiteY33" fmla="*/ 2074606 h 2202426"/>
              <a:gd name="connsiteX34" fmla="*/ 1317523 w 1494849"/>
              <a:gd name="connsiteY34" fmla="*/ 2123768 h 2202426"/>
              <a:gd name="connsiteX35" fmla="*/ 1288026 w 1494849"/>
              <a:gd name="connsiteY35" fmla="*/ 2202426 h 2202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94849" h="2202426">
                <a:moveTo>
                  <a:pt x="0" y="0"/>
                </a:moveTo>
                <a:lnTo>
                  <a:pt x="216310" y="9832"/>
                </a:lnTo>
                <a:cubicBezTo>
                  <a:pt x="263484" y="20615"/>
                  <a:pt x="300847" y="57017"/>
                  <a:pt x="344129" y="78658"/>
                </a:cubicBezTo>
                <a:cubicBezTo>
                  <a:pt x="373000" y="93094"/>
                  <a:pt x="403123" y="104877"/>
                  <a:pt x="432620" y="117987"/>
                </a:cubicBezTo>
                <a:cubicBezTo>
                  <a:pt x="462117" y="111432"/>
                  <a:pt x="491796" y="105652"/>
                  <a:pt x="521110" y="98323"/>
                </a:cubicBezTo>
                <a:cubicBezTo>
                  <a:pt x="531165" y="95809"/>
                  <a:pt x="540269" y="87752"/>
                  <a:pt x="550607" y="88490"/>
                </a:cubicBezTo>
                <a:cubicBezTo>
                  <a:pt x="587157" y="91101"/>
                  <a:pt x="622710" y="101600"/>
                  <a:pt x="658762" y="108155"/>
                </a:cubicBezTo>
                <a:cubicBezTo>
                  <a:pt x="694814" y="85213"/>
                  <a:pt x="725083" y="48044"/>
                  <a:pt x="766917" y="39329"/>
                </a:cubicBezTo>
                <a:cubicBezTo>
                  <a:pt x="809119" y="30537"/>
                  <a:pt x="851712" y="56305"/>
                  <a:pt x="894736" y="58994"/>
                </a:cubicBezTo>
                <a:cubicBezTo>
                  <a:pt x="905080" y="59640"/>
                  <a:pt x="914401" y="52439"/>
                  <a:pt x="924233" y="49161"/>
                </a:cubicBezTo>
                <a:cubicBezTo>
                  <a:pt x="969629" y="85478"/>
                  <a:pt x="1003470" y="117035"/>
                  <a:pt x="1061884" y="137652"/>
                </a:cubicBezTo>
                <a:cubicBezTo>
                  <a:pt x="1086801" y="146446"/>
                  <a:pt x="1114323" y="144207"/>
                  <a:pt x="1140542" y="147484"/>
                </a:cubicBezTo>
                <a:cubicBezTo>
                  <a:pt x="1186426" y="144207"/>
                  <a:pt x="1233180" y="147129"/>
                  <a:pt x="1278194" y="137652"/>
                </a:cubicBezTo>
                <a:cubicBezTo>
                  <a:pt x="1296895" y="133715"/>
                  <a:pt x="1309892" y="115916"/>
                  <a:pt x="1327355" y="108155"/>
                </a:cubicBezTo>
                <a:cubicBezTo>
                  <a:pt x="1339703" y="102667"/>
                  <a:pt x="1353864" y="102596"/>
                  <a:pt x="1366684" y="98323"/>
                </a:cubicBezTo>
                <a:cubicBezTo>
                  <a:pt x="1463702" y="65984"/>
                  <a:pt x="1367918" y="88243"/>
                  <a:pt x="1465007" y="68826"/>
                </a:cubicBezTo>
                <a:cubicBezTo>
                  <a:pt x="1474839" y="72103"/>
                  <a:pt x="1493038" y="68398"/>
                  <a:pt x="1494504" y="78658"/>
                </a:cubicBezTo>
                <a:cubicBezTo>
                  <a:pt x="1497435" y="99178"/>
                  <a:pt x="1480935" y="117840"/>
                  <a:pt x="1474839" y="137652"/>
                </a:cubicBezTo>
                <a:cubicBezTo>
                  <a:pt x="1467822" y="160457"/>
                  <a:pt x="1461730" y="183535"/>
                  <a:pt x="1455175" y="206477"/>
                </a:cubicBezTo>
                <a:cubicBezTo>
                  <a:pt x="1451897" y="245806"/>
                  <a:pt x="1453472" y="285846"/>
                  <a:pt x="1445342" y="324465"/>
                </a:cubicBezTo>
                <a:cubicBezTo>
                  <a:pt x="1440200" y="348889"/>
                  <a:pt x="1428230" y="371619"/>
                  <a:pt x="1415846" y="393290"/>
                </a:cubicBezTo>
                <a:cubicBezTo>
                  <a:pt x="1393987" y="431544"/>
                  <a:pt x="1353105" y="482811"/>
                  <a:pt x="1317523" y="511277"/>
                </a:cubicBezTo>
                <a:cubicBezTo>
                  <a:pt x="1187406" y="615372"/>
                  <a:pt x="1344991" y="464145"/>
                  <a:pt x="1229033" y="580103"/>
                </a:cubicBezTo>
                <a:cubicBezTo>
                  <a:pt x="1210520" y="709682"/>
                  <a:pt x="1218738" y="620022"/>
                  <a:pt x="1229033" y="825910"/>
                </a:cubicBezTo>
                <a:cubicBezTo>
                  <a:pt x="1232637" y="897997"/>
                  <a:pt x="1233109" y="970271"/>
                  <a:pt x="1238865" y="1042219"/>
                </a:cubicBezTo>
                <a:cubicBezTo>
                  <a:pt x="1239691" y="1052550"/>
                  <a:pt x="1244062" y="1062446"/>
                  <a:pt x="1248697" y="1071716"/>
                </a:cubicBezTo>
                <a:cubicBezTo>
                  <a:pt x="1253982" y="1082285"/>
                  <a:pt x="1261807" y="1091381"/>
                  <a:pt x="1268362" y="1101213"/>
                </a:cubicBezTo>
                <a:cubicBezTo>
                  <a:pt x="1293603" y="1176939"/>
                  <a:pt x="1259798" y="1068654"/>
                  <a:pt x="1288026" y="1219200"/>
                </a:cubicBezTo>
                <a:cubicBezTo>
                  <a:pt x="1292423" y="1242651"/>
                  <a:pt x="1301136" y="1265084"/>
                  <a:pt x="1307691" y="1288026"/>
                </a:cubicBezTo>
                <a:cubicBezTo>
                  <a:pt x="1310968" y="1327355"/>
                  <a:pt x="1313165" y="1366789"/>
                  <a:pt x="1317523" y="1406013"/>
                </a:cubicBezTo>
                <a:cubicBezTo>
                  <a:pt x="1323000" y="1455306"/>
                  <a:pt x="1332411" y="1504131"/>
                  <a:pt x="1337188" y="1553497"/>
                </a:cubicBezTo>
                <a:cubicBezTo>
                  <a:pt x="1347695" y="1662073"/>
                  <a:pt x="1348666" y="1801041"/>
                  <a:pt x="1356852" y="1907458"/>
                </a:cubicBezTo>
                <a:cubicBezTo>
                  <a:pt x="1358381" y="1927335"/>
                  <a:pt x="1363407" y="1946787"/>
                  <a:pt x="1366684" y="1966452"/>
                </a:cubicBezTo>
                <a:cubicBezTo>
                  <a:pt x="1363407" y="2002503"/>
                  <a:pt x="1367650" y="2040054"/>
                  <a:pt x="1356852" y="2074606"/>
                </a:cubicBezTo>
                <a:cubicBezTo>
                  <a:pt x="1350592" y="2094637"/>
                  <a:pt x="1329558" y="2106576"/>
                  <a:pt x="1317523" y="2123768"/>
                </a:cubicBezTo>
                <a:cubicBezTo>
                  <a:pt x="1282967" y="2173133"/>
                  <a:pt x="1288026" y="2158051"/>
                  <a:pt x="1288026" y="2202426"/>
                </a:cubicBezTo>
              </a:path>
            </a:pathLst>
          </a:cu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TextBox 18">
            <a:extLst>
              <a:ext uri="{FF2B5EF4-FFF2-40B4-BE49-F238E27FC236}">
                <a16:creationId xmlns:a16="http://schemas.microsoft.com/office/drawing/2014/main" id="{D192CE8C-CE94-7DF9-144D-E5222A26DDC2}"/>
              </a:ext>
            </a:extLst>
          </p:cNvPr>
          <p:cNvSpPr txBox="1"/>
          <p:nvPr/>
        </p:nvSpPr>
        <p:spPr>
          <a:xfrm>
            <a:off x="5358581" y="825910"/>
            <a:ext cx="334296" cy="584775"/>
          </a:xfrm>
          <a:prstGeom prst="rect">
            <a:avLst/>
          </a:prstGeom>
          <a:noFill/>
        </p:spPr>
        <p:txBody>
          <a:bodyPr wrap="square" rtlCol="0">
            <a:spAutoFit/>
          </a:bodyPr>
          <a:lstStyle/>
          <a:p>
            <a:r>
              <a:rPr lang="en-CA" sz="3200" dirty="0"/>
              <a:t>  </a:t>
            </a:r>
          </a:p>
        </p:txBody>
      </p:sp>
      <p:sp>
        <p:nvSpPr>
          <p:cNvPr id="20" name="Rectangle 19">
            <a:extLst>
              <a:ext uri="{FF2B5EF4-FFF2-40B4-BE49-F238E27FC236}">
                <a16:creationId xmlns:a16="http://schemas.microsoft.com/office/drawing/2014/main" id="{1E9269C9-DF65-8FE4-17FE-52AF86BAEFB2}"/>
              </a:ext>
            </a:extLst>
          </p:cNvPr>
          <p:cNvSpPr/>
          <p:nvPr/>
        </p:nvSpPr>
        <p:spPr>
          <a:xfrm>
            <a:off x="5333707" y="1362589"/>
            <a:ext cx="875561" cy="2862322"/>
          </a:xfrm>
          <a:prstGeom prst="rect">
            <a:avLst/>
          </a:prstGeom>
          <a:noFill/>
        </p:spPr>
        <p:txBody>
          <a:bodyPr wrap="none" lIns="91440" tIns="45720" rIns="91440" bIns="45720">
            <a:spAutoFit/>
          </a:bodyPr>
          <a:lstStyle/>
          <a:p>
            <a:pPr algn="ctr"/>
            <a:r>
              <a:rPr lang="en-US" sz="6000" b="0" cap="none" spc="0" dirty="0">
                <a:ln w="0"/>
                <a:solidFill>
                  <a:schemeClr val="tx1"/>
                </a:solidFill>
                <a:effectLst>
                  <a:outerShdw blurRad="38100" dist="19050" dir="2700000" algn="tl" rotWithShape="0">
                    <a:schemeClr val="dk1">
                      <a:alpha val="40000"/>
                    </a:schemeClr>
                  </a:outerShdw>
                </a:effectLst>
              </a:rPr>
              <a:t>S.</a:t>
            </a:r>
          </a:p>
          <a:p>
            <a:pPr algn="ctr"/>
            <a:r>
              <a:rPr lang="en-US" sz="6000" b="0" cap="none" spc="0" dirty="0">
                <a:ln w="0"/>
                <a:solidFill>
                  <a:schemeClr val="tx1"/>
                </a:solidFill>
                <a:effectLst>
                  <a:outerShdw blurRad="38100" dist="19050" dir="2700000" algn="tl" rotWithShape="0">
                    <a:schemeClr val="dk1">
                      <a:alpha val="40000"/>
                    </a:schemeClr>
                  </a:outerShdw>
                </a:effectLst>
              </a:rPr>
              <a:t>I.</a:t>
            </a:r>
          </a:p>
          <a:p>
            <a:pPr algn="ctr"/>
            <a:r>
              <a:rPr lang="en-US" sz="6000" b="0" cap="none" spc="0" dirty="0">
                <a:ln w="0"/>
                <a:solidFill>
                  <a:schemeClr val="tx1"/>
                </a:solidFill>
                <a:effectLst>
                  <a:outerShdw blurRad="38100" dist="19050" dir="2700000" algn="tl" rotWithShape="0">
                    <a:schemeClr val="dk1">
                      <a:alpha val="40000"/>
                    </a:schemeClr>
                  </a:outerShdw>
                </a:effectLst>
              </a:rPr>
              <a:t>N.</a:t>
            </a:r>
          </a:p>
        </p:txBody>
      </p:sp>
    </p:spTree>
    <p:extLst>
      <p:ext uri="{BB962C8B-B14F-4D97-AF65-F5344CB8AC3E}">
        <p14:creationId xmlns:p14="http://schemas.microsoft.com/office/powerpoint/2010/main" val="1734092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C9D31-8567-3972-F2BF-822E64C92DCB}"/>
              </a:ext>
            </a:extLst>
          </p:cNvPr>
          <p:cNvSpPr>
            <a:spLocks noGrp="1"/>
          </p:cNvSpPr>
          <p:nvPr>
            <p:ph type="title"/>
          </p:nvPr>
        </p:nvSpPr>
        <p:spPr/>
        <p:txBody>
          <a:bodyPr/>
          <a:lstStyle/>
          <a:p>
            <a:r>
              <a:rPr kumimoji="0" lang="en-CA" sz="28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What implications for marriage does Colossians 1:14-23 teach us about Christ as THE Secure Bond for husbands and wives? </a:t>
            </a:r>
            <a:endParaRPr lang="en-CA" dirty="0"/>
          </a:p>
        </p:txBody>
      </p:sp>
      <p:sp>
        <p:nvSpPr>
          <p:cNvPr id="3" name="Content Placeholder 2">
            <a:extLst>
              <a:ext uri="{FF2B5EF4-FFF2-40B4-BE49-F238E27FC236}">
                <a16:creationId xmlns:a16="http://schemas.microsoft.com/office/drawing/2014/main" id="{0E3572D0-1A80-EF19-A06B-C9BC829E67FE}"/>
              </a:ext>
            </a:extLst>
          </p:cNvPr>
          <p:cNvSpPr>
            <a:spLocks noGrp="1"/>
          </p:cNvSpPr>
          <p:nvPr>
            <p:ph idx="1"/>
          </p:nvPr>
        </p:nvSpPr>
        <p:spPr>
          <a:xfrm>
            <a:off x="838200" y="2232025"/>
            <a:ext cx="10515600" cy="4351338"/>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2) Christ is THE </a:t>
            </a:r>
            <a:r>
              <a:rPr kumimoji="0" lang="en-US" b="1" i="1" u="none" strike="noStrike" kern="1200" cap="none" spc="0" normalizeH="0" baseline="0" noProof="0" dirty="0">
                <a:ln>
                  <a:noFill/>
                </a:ln>
                <a:solidFill>
                  <a:prstClr val="black"/>
                </a:solidFill>
                <a:effectLst/>
                <a:uLnTx/>
                <a:uFillTx/>
                <a:latin typeface="Calibri" panose="020F0502020204030204"/>
                <a:ea typeface="+mn-ea"/>
                <a:cs typeface="+mn-cs"/>
              </a:rPr>
              <a:t>Representation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of God to us  </a:t>
            </a:r>
            <a:r>
              <a:rPr kumimoji="0" lang="en-US" b="0" i="1"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“He is the image of the invisible God”</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(1:15)  Jesus is “</a:t>
            </a:r>
            <a:r>
              <a:rPr kumimoji="0" lang="en-US" b="0" i="0" u="none" strike="noStrike" kern="1200" cap="none" spc="0" normalizeH="0" baseline="0" noProof="0" dirty="0">
                <a:ln>
                  <a:noFill/>
                </a:ln>
                <a:solidFill>
                  <a:srgbClr val="C00000"/>
                </a:solidFill>
                <a:effectLst/>
                <a:uLnTx/>
                <a:uFillTx/>
                <a:latin typeface="Calibri" panose="020F0502020204030204"/>
                <a:ea typeface="+mn-ea"/>
                <a:cs typeface="+mn-cs"/>
              </a:rPr>
              <a:t>the exact representation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of his (God’s) being” (Hebrews 1:3)</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b="1" i="1" u="none" strike="noStrike" kern="1200" cap="none" spc="0" normalizeH="0" baseline="0" noProof="0" dirty="0">
                <a:ln>
                  <a:noFill/>
                </a:ln>
                <a:solidFill>
                  <a:prstClr val="black"/>
                </a:solidFill>
                <a:effectLst/>
                <a:uLnTx/>
                <a:uFillTx/>
                <a:latin typeface="Calibri" panose="020F0502020204030204"/>
                <a:ea typeface="+mn-ea"/>
                <a:cs typeface="+mn-cs"/>
              </a:rPr>
              <a:t>Implication for marriage: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Husbands and wives have SOMEONE to perfectly represent them to God and Represent God to them. </a:t>
            </a: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CA" dirty="0"/>
          </a:p>
        </p:txBody>
      </p:sp>
    </p:spTree>
    <p:extLst>
      <p:ext uri="{BB962C8B-B14F-4D97-AF65-F5344CB8AC3E}">
        <p14:creationId xmlns:p14="http://schemas.microsoft.com/office/powerpoint/2010/main" val="169919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08A83-CFBD-FE51-0A0D-2B41461AA14F}"/>
              </a:ext>
            </a:extLst>
          </p:cNvPr>
          <p:cNvSpPr>
            <a:spLocks noGrp="1"/>
          </p:cNvSpPr>
          <p:nvPr>
            <p:ph type="title"/>
          </p:nvPr>
        </p:nvSpPr>
        <p:spPr/>
        <p:txBody>
          <a:bodyPr/>
          <a:lstStyle/>
          <a:p>
            <a:r>
              <a:rPr lang="en-CA" sz="2800" b="1" dirty="0">
                <a:solidFill>
                  <a:srgbClr val="70AD47">
                    <a:lumMod val="50000"/>
                  </a:srgbClr>
                </a:solidFill>
              </a:rPr>
              <a:t>What implications for marriage does Colossians 1:14-23 teach us about Christ as THE Secure Bond for husbands and wives? </a:t>
            </a:r>
            <a:endParaRPr lang="en-CA" dirty="0"/>
          </a:p>
        </p:txBody>
      </p:sp>
      <p:sp>
        <p:nvSpPr>
          <p:cNvPr id="3" name="Content Placeholder 2">
            <a:extLst>
              <a:ext uri="{FF2B5EF4-FFF2-40B4-BE49-F238E27FC236}">
                <a16:creationId xmlns:a16="http://schemas.microsoft.com/office/drawing/2014/main" id="{72392DA7-862F-42CA-512C-933243693D70}"/>
              </a:ext>
            </a:extLst>
          </p:cNvPr>
          <p:cNvSpPr>
            <a:spLocks noGrp="1"/>
          </p:cNvSpPr>
          <p:nvPr>
            <p:ph idx="1"/>
          </p:nvPr>
        </p:nvSpPr>
        <p:spPr>
          <a:xfrm>
            <a:off x="838200" y="1445342"/>
            <a:ext cx="10515600" cy="5329084"/>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arenR" startAt="3"/>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Christ has THE </a:t>
            </a:r>
            <a:r>
              <a:rPr kumimoji="0" lang="en-US" b="1" i="1" u="none" strike="noStrike" kern="1200" cap="none" spc="0" normalizeH="0" baseline="0" noProof="0" dirty="0">
                <a:ln>
                  <a:noFill/>
                </a:ln>
                <a:solidFill>
                  <a:prstClr val="black"/>
                </a:solidFill>
                <a:effectLst/>
                <a:uLnTx/>
                <a:uFillTx/>
                <a:latin typeface="Calibri" panose="020F0502020204030204"/>
                <a:ea typeface="+mn-ea"/>
                <a:cs typeface="+mn-cs"/>
              </a:rPr>
              <a:t>RIGHTS and RULERSHIP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over all Creation. “the firstborn of all creation”. (1:15b) </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arenR" startAt="3"/>
              <a:tabLst/>
              <a:defRPr/>
            </a:pPr>
            <a:endParaRPr lang="en-US"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US" b="1" i="1" u="none" strike="noStrike" kern="1200" cap="none" spc="0" normalizeH="0" baseline="0" noProof="0" dirty="0">
                <a:ln>
                  <a:noFill/>
                </a:ln>
                <a:solidFill>
                  <a:prstClr val="black"/>
                </a:solidFill>
                <a:effectLst/>
                <a:uLnTx/>
                <a:uFillTx/>
                <a:latin typeface="Calibri" panose="020F0502020204030204"/>
                <a:ea typeface="+mn-ea"/>
                <a:cs typeface="+mn-cs"/>
              </a:rPr>
              <a:t>Implications for marriage:</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Husbands and wives </a:t>
            </a:r>
            <a:r>
              <a:rPr kumimoji="0" lang="en-US" b="0" i="0" u="none" strike="noStrike" kern="1200" cap="none" spc="0" normalizeH="0" baseline="0" noProof="0" dirty="0">
                <a:ln>
                  <a:noFill/>
                </a:ln>
                <a:solidFill>
                  <a:srgbClr val="C00000"/>
                </a:solidFill>
                <a:effectLst/>
                <a:uLnTx/>
                <a:uFillTx/>
                <a:latin typeface="Calibri" panose="020F0502020204030204"/>
                <a:ea typeface="+mn-ea"/>
                <a:cs typeface="+mn-cs"/>
              </a:rPr>
              <a:t>can rest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in the </a:t>
            </a:r>
            <a:r>
              <a:rPr kumimoji="0" lang="en-US" b="0" i="0" u="none" strike="noStrike" kern="1200" cap="none" spc="0" normalizeH="0" baseline="0" noProof="0" dirty="0">
                <a:ln>
                  <a:noFill/>
                </a:ln>
                <a:solidFill>
                  <a:srgbClr val="C00000"/>
                </a:solidFill>
                <a:effectLst/>
                <a:uLnTx/>
                <a:uFillTx/>
                <a:latin typeface="Calibri" panose="020F0502020204030204"/>
                <a:ea typeface="+mn-ea"/>
                <a:cs typeface="+mn-cs"/>
              </a:rPr>
              <a:t>One</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in Whom they place their Faith. </a:t>
            </a:r>
            <a:r>
              <a:rPr kumimoji="0" lang="en-US" b="0" i="0" u="none" strike="noStrike" kern="1200" cap="none" spc="0" normalizeH="0" baseline="0" noProof="0" dirty="0">
                <a:ln>
                  <a:noFill/>
                </a:ln>
                <a:solidFill>
                  <a:srgbClr val="C00000"/>
                </a:solidFill>
                <a:effectLst/>
                <a:uLnTx/>
                <a:uFillTx/>
                <a:latin typeface="Calibri" panose="020F0502020204030204"/>
                <a:ea typeface="+mn-ea"/>
                <a:cs typeface="+mn-cs"/>
              </a:rPr>
              <a:t>Jesus has ALL authority, rights and rulership within Himself, Before God</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There is NO OTHER higher position they need to go to through Prayer.  It all begins and ends in Christ. </a:t>
            </a:r>
          </a:p>
          <a:p>
            <a:pPr marL="0" marR="0" lvl="0" indent="0" algn="l" defTabSz="914400" rtl="0" eaLnBrk="1" fontAlgn="auto" latinLnBrk="0" hangingPunct="1">
              <a:lnSpc>
                <a:spcPct val="90000"/>
              </a:lnSpc>
              <a:spcBef>
                <a:spcPts val="1000"/>
              </a:spcBef>
              <a:spcAft>
                <a:spcPts val="0"/>
              </a:spcAft>
              <a:buClrTx/>
              <a:buSzTx/>
              <a:buNone/>
              <a:tabLst/>
              <a:defRPr/>
            </a:pPr>
            <a:endParaRPr lang="en-US"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US" b="1" i="1"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How ready are we to be submissive to the Rulership of Christ, especially when no one sees us?  Who Rules our marriage? </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CA" dirty="0"/>
          </a:p>
        </p:txBody>
      </p:sp>
    </p:spTree>
    <p:extLst>
      <p:ext uri="{BB962C8B-B14F-4D97-AF65-F5344CB8AC3E}">
        <p14:creationId xmlns:p14="http://schemas.microsoft.com/office/powerpoint/2010/main" val="252955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30398-FD5E-B194-588B-FEE979284A56}"/>
              </a:ext>
            </a:extLst>
          </p:cNvPr>
          <p:cNvSpPr>
            <a:spLocks noGrp="1"/>
          </p:cNvSpPr>
          <p:nvPr>
            <p:ph type="title"/>
          </p:nvPr>
        </p:nvSpPr>
        <p:spPr>
          <a:xfrm>
            <a:off x="484239" y="0"/>
            <a:ext cx="10515600" cy="1325563"/>
          </a:xfrm>
        </p:spPr>
        <p:txBody>
          <a:bodyPr>
            <a:normAutofit/>
          </a:bodyPr>
          <a:lstStyle/>
          <a:p>
            <a:r>
              <a:rPr lang="en-CA" sz="2800" b="1" dirty="0">
                <a:solidFill>
                  <a:srgbClr val="70AD47">
                    <a:lumMod val="50000"/>
                  </a:srgbClr>
                </a:solidFill>
              </a:rPr>
              <a:t>What implications for marriage does Colossians 1:14-23 teach us about Christ as THE Secure Bond for husbands and wives? </a:t>
            </a:r>
            <a:endParaRPr lang="en-CA" sz="2400" dirty="0"/>
          </a:p>
        </p:txBody>
      </p:sp>
      <p:sp>
        <p:nvSpPr>
          <p:cNvPr id="3" name="Content Placeholder 2">
            <a:extLst>
              <a:ext uri="{FF2B5EF4-FFF2-40B4-BE49-F238E27FC236}">
                <a16:creationId xmlns:a16="http://schemas.microsoft.com/office/drawing/2014/main" id="{51D7D9E3-D6DF-E880-5508-CD7F0AE59426}"/>
              </a:ext>
            </a:extLst>
          </p:cNvPr>
          <p:cNvSpPr>
            <a:spLocks noGrp="1"/>
          </p:cNvSpPr>
          <p:nvPr>
            <p:ph idx="1"/>
          </p:nvPr>
        </p:nvSpPr>
        <p:spPr>
          <a:xfrm>
            <a:off x="639097" y="1325564"/>
            <a:ext cx="10714703" cy="5532436"/>
          </a:xfrm>
        </p:spPr>
        <p:txBody>
          <a:bodyPr>
            <a:normAutofit fontScale="85000" lnSpcReduction="20000"/>
          </a:bodyPr>
          <a:lstStyle/>
          <a:p>
            <a:r>
              <a:rPr lang="en-US" dirty="0"/>
              <a:t>4) Christ is </a:t>
            </a:r>
            <a:r>
              <a:rPr lang="en-US" b="1" i="1" dirty="0"/>
              <a:t>the Reason </a:t>
            </a:r>
            <a:r>
              <a:rPr lang="en-US" dirty="0"/>
              <a:t>for Creation and sustaining our Salvation.    “For </a:t>
            </a:r>
            <a:r>
              <a:rPr lang="en-US" b="1" i="1" dirty="0"/>
              <a:t>by him </a:t>
            </a:r>
            <a:r>
              <a:rPr lang="en-US" dirty="0"/>
              <a:t>all things were created, in heaven and on earth, visible and invisible, whether thrones or dominions or rulers or authorities—all things were created </a:t>
            </a:r>
            <a:r>
              <a:rPr lang="en-US" b="1" i="1" dirty="0"/>
              <a:t>through him </a:t>
            </a:r>
            <a:r>
              <a:rPr lang="en-US" dirty="0"/>
              <a:t>and </a:t>
            </a:r>
            <a:r>
              <a:rPr lang="en-US" b="1" i="1" dirty="0"/>
              <a:t>for him</a:t>
            </a:r>
            <a:r>
              <a:rPr lang="en-US" dirty="0"/>
              <a:t>” (1:16) </a:t>
            </a:r>
          </a:p>
          <a:p>
            <a:endParaRPr lang="en-US" dirty="0"/>
          </a:p>
          <a:p>
            <a:r>
              <a:rPr lang="en-US" dirty="0"/>
              <a:t>See John 1:1-5, Hebrews 1:1-4. Christ, is the Second Person of the </a:t>
            </a:r>
            <a:r>
              <a:rPr lang="en-US" dirty="0" err="1"/>
              <a:t>GodHead</a:t>
            </a:r>
            <a:r>
              <a:rPr lang="en-US" dirty="0"/>
              <a:t> is Self Sufficient and Self Existent. He is the FIRST CAUSE, The Reason all things were Created.  John 8:58- “BEFORE Abraham was born - </a:t>
            </a:r>
            <a:r>
              <a:rPr lang="en-US" b="1" dirty="0"/>
              <a:t>I AM</a:t>
            </a:r>
            <a:r>
              <a:rPr lang="en-US" dirty="0"/>
              <a:t>!”    Christ ALONE is the Source and Origin for our Salvation. </a:t>
            </a:r>
          </a:p>
          <a:p>
            <a:endParaRPr lang="en-US" dirty="0"/>
          </a:p>
          <a:p>
            <a:r>
              <a:rPr lang="en-US" dirty="0"/>
              <a:t>Christ is THE Bread of Life “I am the bread of life” (John 6:35, 41, 48, 51).– our </a:t>
            </a:r>
            <a:r>
              <a:rPr lang="en-US" b="1" i="1" dirty="0">
                <a:solidFill>
                  <a:srgbClr val="FF0000"/>
                </a:solidFill>
              </a:rPr>
              <a:t>Sufficient Sustenance</a:t>
            </a:r>
            <a:r>
              <a:rPr lang="en-US" dirty="0"/>
              <a:t>. </a:t>
            </a:r>
          </a:p>
          <a:p>
            <a:r>
              <a:rPr lang="en-US" dirty="0"/>
              <a:t>Christ is the Only Light “I am the light of the world” (John 8:12; 9:5).  - our </a:t>
            </a:r>
            <a:r>
              <a:rPr lang="en-US" b="1" i="1" dirty="0">
                <a:solidFill>
                  <a:srgbClr val="FF0000"/>
                </a:solidFill>
              </a:rPr>
              <a:t>Spiritual Sight </a:t>
            </a:r>
          </a:p>
          <a:p>
            <a:r>
              <a:rPr lang="en-US" dirty="0"/>
              <a:t>Christ is THE Door -  “I am the door” (John 10:7 and 9) Our </a:t>
            </a:r>
            <a:r>
              <a:rPr lang="en-US" b="1" i="1" dirty="0">
                <a:solidFill>
                  <a:srgbClr val="FF0000"/>
                </a:solidFill>
              </a:rPr>
              <a:t>Securit</a:t>
            </a:r>
            <a:r>
              <a:rPr lang="en-US" b="1" i="1" dirty="0"/>
              <a:t>y</a:t>
            </a:r>
          </a:p>
          <a:p>
            <a:r>
              <a:rPr lang="en-US" dirty="0"/>
              <a:t>Christ is THE Good Shepherd - “I am the good shepherd” (John 10:11, 14). – our </a:t>
            </a:r>
            <a:r>
              <a:rPr lang="en-US" b="1" i="1" dirty="0">
                <a:solidFill>
                  <a:srgbClr val="FF0000"/>
                </a:solidFill>
              </a:rPr>
              <a:t>Sacrificial Shepherd</a:t>
            </a:r>
          </a:p>
          <a:p>
            <a:pPr marL="0" indent="0">
              <a:buNone/>
            </a:pPr>
            <a:endParaRPr lang="en-US" dirty="0"/>
          </a:p>
          <a:p>
            <a:endParaRPr lang="en-US" dirty="0"/>
          </a:p>
          <a:p>
            <a:endParaRPr lang="en-CA" dirty="0"/>
          </a:p>
        </p:txBody>
      </p:sp>
    </p:spTree>
    <p:extLst>
      <p:ext uri="{BB962C8B-B14F-4D97-AF65-F5344CB8AC3E}">
        <p14:creationId xmlns:p14="http://schemas.microsoft.com/office/powerpoint/2010/main" val="124881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E4956-47EB-3886-92CE-DD1B11B98E22}"/>
              </a:ext>
            </a:extLst>
          </p:cNvPr>
          <p:cNvSpPr>
            <a:spLocks noGrp="1"/>
          </p:cNvSpPr>
          <p:nvPr>
            <p:ph idx="1"/>
          </p:nvPr>
        </p:nvSpPr>
        <p:spPr>
          <a:xfrm>
            <a:off x="838200" y="796413"/>
            <a:ext cx="10515600" cy="5380550"/>
          </a:xfrm>
        </p:spPr>
        <p:txBody>
          <a:bodyPr>
            <a:normAutofit fontScale="92500" lnSpcReduction="20000"/>
          </a:bodyPr>
          <a:lstStyle/>
          <a:p>
            <a:endParaRPr lang="en-US" dirty="0"/>
          </a:p>
          <a:p>
            <a:r>
              <a:rPr lang="en-US" dirty="0"/>
              <a:t>Christ is THE Resurrection and the Life - “I am the resurrection and the life” (John 11:25). – our </a:t>
            </a:r>
            <a:r>
              <a:rPr lang="en-US" b="1" i="1" dirty="0">
                <a:solidFill>
                  <a:srgbClr val="FF0000"/>
                </a:solidFill>
              </a:rPr>
              <a:t>Source of Hope and Life</a:t>
            </a:r>
          </a:p>
          <a:p>
            <a:r>
              <a:rPr lang="en-US" dirty="0"/>
              <a:t>Christ is THE Way, THE Truth and THE Life- “I am the way and the truth and the life” (John 14:6). – our </a:t>
            </a:r>
            <a:r>
              <a:rPr lang="en-US" b="1" i="1" dirty="0">
                <a:solidFill>
                  <a:srgbClr val="FF0000"/>
                </a:solidFill>
              </a:rPr>
              <a:t>Source of Salvation </a:t>
            </a:r>
            <a:r>
              <a:rPr lang="en-US" dirty="0"/>
              <a:t>Before and to the Father. </a:t>
            </a:r>
          </a:p>
          <a:p>
            <a:r>
              <a:rPr lang="en-US" dirty="0"/>
              <a:t>Christ is THE True Vine – ““I am the true vine” (John 15:1, 5).  - our ONLY </a:t>
            </a:r>
            <a:r>
              <a:rPr lang="en-US" b="1" i="1" dirty="0">
                <a:solidFill>
                  <a:srgbClr val="FF0000"/>
                </a:solidFill>
              </a:rPr>
              <a:t>Sustainer</a:t>
            </a:r>
            <a:r>
              <a:rPr lang="en-US" dirty="0"/>
              <a:t> (if we remain in Him). </a:t>
            </a:r>
          </a:p>
          <a:p>
            <a:endParaRPr lang="en-US" dirty="0"/>
          </a:p>
          <a:p>
            <a:r>
              <a:rPr lang="en-US" b="1" i="1" dirty="0">
                <a:solidFill>
                  <a:srgbClr val="00B050"/>
                </a:solidFill>
              </a:rPr>
              <a:t>Implications for marriage</a:t>
            </a:r>
            <a:r>
              <a:rPr lang="en-US" b="1" i="1" dirty="0"/>
              <a:t>: </a:t>
            </a:r>
            <a:r>
              <a:rPr lang="en-US" dirty="0"/>
              <a:t>Husbands and Wives can have the confidence that Jesus is equal with God.  God created the World through His Son. Jesus has equal Glory, Honor and Power.  This makes their Redemption ALL the more significant. The ONE who created the Universe, took their place on the Cross. </a:t>
            </a:r>
          </a:p>
          <a:p>
            <a:endParaRPr lang="en-US" dirty="0"/>
          </a:p>
          <a:p>
            <a:r>
              <a:rPr lang="en-US" dirty="0"/>
              <a:t>How does our Marriage glorify the LORD, when no one sees us? </a:t>
            </a:r>
          </a:p>
          <a:p>
            <a:endParaRPr lang="en-CA" dirty="0"/>
          </a:p>
        </p:txBody>
      </p:sp>
    </p:spTree>
    <p:extLst>
      <p:ext uri="{BB962C8B-B14F-4D97-AF65-F5344CB8AC3E}">
        <p14:creationId xmlns:p14="http://schemas.microsoft.com/office/powerpoint/2010/main" val="238534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9BC62-6FE4-AE5C-5133-41F043EAF5D7}"/>
              </a:ext>
            </a:extLst>
          </p:cNvPr>
          <p:cNvSpPr>
            <a:spLocks noGrp="1"/>
          </p:cNvSpPr>
          <p:nvPr>
            <p:ph type="title"/>
          </p:nvPr>
        </p:nvSpPr>
        <p:spPr/>
        <p:txBody>
          <a:bodyPr/>
          <a:lstStyle/>
          <a:p>
            <a:r>
              <a:rPr lang="en-CA" sz="2800" b="1" dirty="0">
                <a:solidFill>
                  <a:srgbClr val="70AD47">
                    <a:lumMod val="50000"/>
                  </a:srgbClr>
                </a:solidFill>
              </a:rPr>
              <a:t>What implications for marriage does Colossians 1:14-23 teach us about Christ as THE Secure Bond for husbands and wives? </a:t>
            </a:r>
            <a:endParaRPr lang="en-CA" dirty="0"/>
          </a:p>
        </p:txBody>
      </p:sp>
      <p:sp>
        <p:nvSpPr>
          <p:cNvPr id="3" name="Content Placeholder 2">
            <a:extLst>
              <a:ext uri="{FF2B5EF4-FFF2-40B4-BE49-F238E27FC236}">
                <a16:creationId xmlns:a16="http://schemas.microsoft.com/office/drawing/2014/main" id="{801EC55A-82D7-61D6-2B30-69244866E0E5}"/>
              </a:ext>
            </a:extLst>
          </p:cNvPr>
          <p:cNvSpPr>
            <a:spLocks noGrp="1"/>
          </p:cNvSpPr>
          <p:nvPr>
            <p:ph idx="1"/>
          </p:nvPr>
        </p:nvSpPr>
        <p:spPr>
          <a:xfrm>
            <a:off x="838200" y="1825625"/>
            <a:ext cx="10515600" cy="4850478"/>
          </a:xfrm>
        </p:spPr>
        <p:txBody>
          <a:bodyPr>
            <a:normAutofit/>
          </a:bodyPr>
          <a:lstStyle/>
          <a:p>
            <a:pPr marL="0" indent="0">
              <a:buNone/>
            </a:pPr>
            <a:r>
              <a:rPr lang="en-CA" dirty="0"/>
              <a:t>5) The </a:t>
            </a:r>
            <a:r>
              <a:rPr lang="en-CA" b="1" i="1" dirty="0"/>
              <a:t>“Reins” </a:t>
            </a:r>
            <a:r>
              <a:rPr lang="en-CA" dirty="0"/>
              <a:t>of the Universe and all Creation is upheld by Christ in real time because He </a:t>
            </a:r>
            <a:r>
              <a:rPr lang="en-CA" b="1" i="1" dirty="0"/>
              <a:t>Reigns</a:t>
            </a:r>
            <a:r>
              <a:rPr lang="en-CA" dirty="0"/>
              <a:t>. </a:t>
            </a:r>
          </a:p>
          <a:p>
            <a:pPr marL="0" indent="0">
              <a:buNone/>
            </a:pPr>
            <a:r>
              <a:rPr lang="en-CA" dirty="0"/>
              <a:t> </a:t>
            </a:r>
            <a:r>
              <a:rPr lang="en-CA" i="1" dirty="0"/>
              <a:t>“</a:t>
            </a:r>
            <a:r>
              <a:rPr lang="en-US" i="1" dirty="0"/>
              <a:t>And he is before all things, and in him all things hold together.” </a:t>
            </a:r>
            <a:r>
              <a:rPr lang="en-US" dirty="0"/>
              <a:t>(1:17) </a:t>
            </a:r>
          </a:p>
          <a:p>
            <a:pPr marL="0" indent="0">
              <a:buNone/>
            </a:pPr>
            <a:endParaRPr lang="en-US" dirty="0"/>
          </a:p>
          <a:p>
            <a:pPr marL="0" indent="0">
              <a:buNone/>
            </a:pPr>
            <a:r>
              <a:rPr lang="en-US" b="1" i="1" dirty="0">
                <a:solidFill>
                  <a:srgbClr val="00B050"/>
                </a:solidFill>
              </a:rPr>
              <a:t>Implications for marriage:</a:t>
            </a:r>
            <a:r>
              <a:rPr lang="en-US" dirty="0">
                <a:solidFill>
                  <a:srgbClr val="00B050"/>
                </a:solidFill>
              </a:rPr>
              <a:t>.  </a:t>
            </a:r>
          </a:p>
          <a:p>
            <a:pPr marL="0" indent="0">
              <a:buNone/>
            </a:pPr>
            <a:endParaRPr lang="en-US" dirty="0"/>
          </a:p>
          <a:p>
            <a:pPr marL="0" indent="0">
              <a:buNone/>
            </a:pPr>
            <a:r>
              <a:rPr lang="en-US" dirty="0"/>
              <a:t>How do we practically submit our marriage to His Order, Structure and Procedure us? </a:t>
            </a:r>
          </a:p>
          <a:p>
            <a:pPr marL="0" indent="0">
              <a:buNone/>
            </a:pPr>
            <a:endParaRPr lang="en-US" dirty="0"/>
          </a:p>
          <a:p>
            <a:pPr marL="0" indent="0">
              <a:buNone/>
            </a:pPr>
            <a:endParaRPr lang="en-CA" dirty="0"/>
          </a:p>
        </p:txBody>
      </p:sp>
    </p:spTree>
    <p:extLst>
      <p:ext uri="{BB962C8B-B14F-4D97-AF65-F5344CB8AC3E}">
        <p14:creationId xmlns:p14="http://schemas.microsoft.com/office/powerpoint/2010/main" val="72631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9C4D-7BB0-CB61-B146-1CD1C0ACBB6C}"/>
              </a:ext>
            </a:extLst>
          </p:cNvPr>
          <p:cNvSpPr>
            <a:spLocks noGrp="1"/>
          </p:cNvSpPr>
          <p:nvPr>
            <p:ph type="title"/>
          </p:nvPr>
        </p:nvSpPr>
        <p:spPr/>
        <p:txBody>
          <a:bodyPr/>
          <a:lstStyle/>
          <a:p>
            <a:r>
              <a:rPr lang="en-CA" sz="2800" b="1" dirty="0">
                <a:solidFill>
                  <a:srgbClr val="70AD47">
                    <a:lumMod val="50000"/>
                  </a:srgbClr>
                </a:solidFill>
              </a:rPr>
              <a:t>What implications for marriage does Colossians 1:14-23 teach us about Christ as THE Secure Bond for husbands and wives? </a:t>
            </a:r>
            <a:endParaRPr lang="en-CA" dirty="0"/>
          </a:p>
        </p:txBody>
      </p:sp>
      <p:sp>
        <p:nvSpPr>
          <p:cNvPr id="3" name="Content Placeholder 2">
            <a:extLst>
              <a:ext uri="{FF2B5EF4-FFF2-40B4-BE49-F238E27FC236}">
                <a16:creationId xmlns:a16="http://schemas.microsoft.com/office/drawing/2014/main" id="{FA200791-ACE6-8B30-B7BD-8301056B67A2}"/>
              </a:ext>
            </a:extLst>
          </p:cNvPr>
          <p:cNvSpPr>
            <a:spLocks noGrp="1"/>
          </p:cNvSpPr>
          <p:nvPr>
            <p:ph idx="1"/>
          </p:nvPr>
        </p:nvSpPr>
        <p:spPr>
          <a:xfrm>
            <a:off x="838200" y="1825624"/>
            <a:ext cx="10515600" cy="4879975"/>
          </a:xfrm>
        </p:spPr>
        <p:txBody>
          <a:bodyPr>
            <a:normAutofit fontScale="85000" lnSpcReduction="10000"/>
          </a:bodyPr>
          <a:lstStyle/>
          <a:p>
            <a:r>
              <a:rPr lang="en-CA" dirty="0"/>
              <a:t>6) Christ fulfills the </a:t>
            </a:r>
            <a:r>
              <a:rPr lang="en-CA" b="1" i="1" dirty="0"/>
              <a:t>Redemptive</a:t>
            </a:r>
            <a:r>
              <a:rPr lang="en-CA" dirty="0"/>
              <a:t> Purposes of the Church and </a:t>
            </a:r>
            <a:r>
              <a:rPr lang="en-CA" b="1" i="1" dirty="0"/>
              <a:t>Rules </a:t>
            </a:r>
            <a:r>
              <a:rPr lang="en-CA" dirty="0"/>
              <a:t>the Church.   “</a:t>
            </a:r>
            <a:r>
              <a:rPr lang="en-US" dirty="0"/>
              <a:t>And he is the head of the body, the church” (1:18a)</a:t>
            </a:r>
          </a:p>
          <a:p>
            <a:endParaRPr lang="en-US" dirty="0"/>
          </a:p>
          <a:p>
            <a:endParaRPr lang="en-US" dirty="0"/>
          </a:p>
          <a:p>
            <a:r>
              <a:rPr lang="en-CA" dirty="0">
                <a:solidFill>
                  <a:srgbClr val="00B050"/>
                </a:solidFill>
              </a:rPr>
              <a:t> </a:t>
            </a:r>
            <a:r>
              <a:rPr lang="en-CA" b="1" i="1" dirty="0">
                <a:solidFill>
                  <a:srgbClr val="00B050"/>
                </a:solidFill>
              </a:rPr>
              <a:t>Implications for Marriage:  </a:t>
            </a:r>
            <a:r>
              <a:rPr lang="en-CA" dirty="0"/>
              <a:t>Marriage is a  picture and Evangelistic Tool for the Gospel. The Church is NOT an Academy for Saints but a Restoration Center for Sinners being Sanctified.   Each marriage within the Church ought to model sacrificial service, stewardship and humble alignment to the Redemptive purposes of God. </a:t>
            </a:r>
          </a:p>
          <a:p>
            <a:endParaRPr lang="en-CA" dirty="0"/>
          </a:p>
          <a:p>
            <a:r>
              <a:rPr lang="en-US" dirty="0"/>
              <a:t>How are we committed to the Redemptive Purposes of Christ within he Body of Christ?  How does Christ Rule our Home and our attitudes when no one sees us? How are our resources focused on God’s Redemptive Purposes within the Body of Christ to a lost world. </a:t>
            </a:r>
            <a:r>
              <a:rPr lang="en-CA" dirty="0"/>
              <a:t>How is your marriage a picture of Christ and the Church? </a:t>
            </a:r>
          </a:p>
          <a:p>
            <a:endParaRPr lang="en-CA" dirty="0"/>
          </a:p>
        </p:txBody>
      </p:sp>
    </p:spTree>
    <p:extLst>
      <p:ext uri="{BB962C8B-B14F-4D97-AF65-F5344CB8AC3E}">
        <p14:creationId xmlns:p14="http://schemas.microsoft.com/office/powerpoint/2010/main" val="164333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29222-EF86-8876-39EF-9FEBC0BE30B9}"/>
              </a:ext>
            </a:extLst>
          </p:cNvPr>
          <p:cNvSpPr>
            <a:spLocks noGrp="1"/>
          </p:cNvSpPr>
          <p:nvPr>
            <p:ph type="title"/>
          </p:nvPr>
        </p:nvSpPr>
        <p:spPr>
          <a:xfrm>
            <a:off x="745837" y="142569"/>
            <a:ext cx="10515600" cy="1325563"/>
          </a:xfrm>
        </p:spPr>
        <p:txBody>
          <a:bodyPr/>
          <a:lstStyle/>
          <a:p>
            <a:r>
              <a:rPr lang="en-CA" sz="2800" b="1" dirty="0">
                <a:solidFill>
                  <a:srgbClr val="70AD47">
                    <a:lumMod val="50000"/>
                  </a:srgbClr>
                </a:solidFill>
              </a:rPr>
              <a:t>What implications for marriage does Colossians 1:14-23 teach us about Christ as THE Secure Bond for husbands and wives? </a:t>
            </a:r>
            <a:endParaRPr lang="en-CA" dirty="0"/>
          </a:p>
        </p:txBody>
      </p:sp>
      <p:sp>
        <p:nvSpPr>
          <p:cNvPr id="3" name="Content Placeholder 2">
            <a:extLst>
              <a:ext uri="{FF2B5EF4-FFF2-40B4-BE49-F238E27FC236}">
                <a16:creationId xmlns:a16="http://schemas.microsoft.com/office/drawing/2014/main" id="{D3DE4150-B344-4B9D-11A8-F8D434188C63}"/>
              </a:ext>
            </a:extLst>
          </p:cNvPr>
          <p:cNvSpPr>
            <a:spLocks noGrp="1"/>
          </p:cNvSpPr>
          <p:nvPr>
            <p:ph idx="1"/>
          </p:nvPr>
        </p:nvSpPr>
        <p:spPr>
          <a:xfrm>
            <a:off x="745837" y="1412264"/>
            <a:ext cx="10607963" cy="5486399"/>
          </a:xfrm>
        </p:spPr>
        <p:txBody>
          <a:bodyPr>
            <a:normAutofit fontScale="92500" lnSpcReduction="20000"/>
          </a:bodyPr>
          <a:lstStyle/>
          <a:p>
            <a:pPr marL="0" indent="0">
              <a:buNone/>
            </a:pPr>
            <a:r>
              <a:rPr lang="en-US" dirty="0"/>
              <a:t>7) )    Christ is our </a:t>
            </a:r>
            <a:r>
              <a:rPr lang="en-US" b="1" i="1" dirty="0"/>
              <a:t>Resurrection</a:t>
            </a:r>
            <a:r>
              <a:rPr lang="en-US" dirty="0"/>
              <a:t> Hope            “He is the beginning, the firstborn from the dead, that in everything he might be preeminent”.  (1:18b) </a:t>
            </a:r>
          </a:p>
          <a:p>
            <a:endParaRPr lang="en-US" dirty="0"/>
          </a:p>
          <a:p>
            <a:r>
              <a:rPr lang="en-US" dirty="0"/>
              <a:t>Christ’s resurrection is the source of the new life for others.  </a:t>
            </a:r>
          </a:p>
          <a:p>
            <a:endParaRPr lang="en-US" dirty="0"/>
          </a:p>
          <a:p>
            <a:r>
              <a:rPr lang="en-US" dirty="0"/>
              <a:t>18I will not leave you as orphans; I will come to you. 19In a little while the world will see Me no more, but you will see Me. Because I live, you also will live.</a:t>
            </a:r>
          </a:p>
          <a:p>
            <a:endParaRPr lang="en-US" b="1" dirty="0"/>
          </a:p>
          <a:p>
            <a:r>
              <a:rPr lang="en-US" b="1" dirty="0">
                <a:solidFill>
                  <a:srgbClr val="00B050"/>
                </a:solidFill>
              </a:rPr>
              <a:t>Implications for marriage:  </a:t>
            </a:r>
            <a:r>
              <a:rPr lang="en-US" dirty="0"/>
              <a:t>Irrespective of the challenges of marriage the resurrection provides us with </a:t>
            </a:r>
            <a:r>
              <a:rPr lang="en-US" dirty="0">
                <a:solidFill>
                  <a:srgbClr val="C00000"/>
                </a:solidFill>
              </a:rPr>
              <a:t>Hope</a:t>
            </a:r>
            <a:r>
              <a:rPr lang="en-US" dirty="0"/>
              <a:t>.  This should also make us accountable for our attitudes in our marriage, because we will appear before the Risen Savior one day.  (1 Corinthians 4:5)</a:t>
            </a:r>
          </a:p>
          <a:p>
            <a:r>
              <a:rPr lang="en-US" dirty="0"/>
              <a:t>How are our attitudes aligned with the fact that we have hope beyond this life because of the resurrection of Jesus Christ. (See 1 Corinthians 15 with 2 Corinthians 5)</a:t>
            </a:r>
            <a:endParaRPr lang="en-CA" dirty="0"/>
          </a:p>
        </p:txBody>
      </p:sp>
    </p:spTree>
    <p:extLst>
      <p:ext uri="{BB962C8B-B14F-4D97-AF65-F5344CB8AC3E}">
        <p14:creationId xmlns:p14="http://schemas.microsoft.com/office/powerpoint/2010/main" val="10413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72FF-268E-5045-3A2B-894342297C3D}"/>
              </a:ext>
            </a:extLst>
          </p:cNvPr>
          <p:cNvSpPr>
            <a:spLocks noGrp="1"/>
          </p:cNvSpPr>
          <p:nvPr>
            <p:ph type="title"/>
          </p:nvPr>
        </p:nvSpPr>
        <p:spPr/>
        <p:txBody>
          <a:bodyPr/>
          <a:lstStyle/>
          <a:p>
            <a:r>
              <a:rPr kumimoji="0" lang="en-CA" sz="28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What implications for marriage does Colossians 1:14-23 teach us about Christ as THE Secure Bond for husbands and wives? </a:t>
            </a:r>
            <a:endParaRPr lang="en-CA" dirty="0"/>
          </a:p>
        </p:txBody>
      </p:sp>
      <p:sp>
        <p:nvSpPr>
          <p:cNvPr id="3" name="Content Placeholder 2">
            <a:extLst>
              <a:ext uri="{FF2B5EF4-FFF2-40B4-BE49-F238E27FC236}">
                <a16:creationId xmlns:a16="http://schemas.microsoft.com/office/drawing/2014/main" id="{AC4C65E0-2A3C-BB89-C22E-AB7FC7D7B6FF}"/>
              </a:ext>
            </a:extLst>
          </p:cNvPr>
          <p:cNvSpPr>
            <a:spLocks noGrp="1"/>
          </p:cNvSpPr>
          <p:nvPr>
            <p:ph idx="1"/>
          </p:nvPr>
        </p:nvSpPr>
        <p:spPr>
          <a:xfrm>
            <a:off x="838200" y="1825624"/>
            <a:ext cx="10515600" cy="5174943"/>
          </a:xfrm>
        </p:spPr>
        <p:txBody>
          <a:bodyPr>
            <a:normAutofit lnSpcReduction="10000"/>
          </a:bodyPr>
          <a:lstStyle/>
          <a:p>
            <a:r>
              <a:rPr lang="en-CA" dirty="0"/>
              <a:t>8) God </a:t>
            </a:r>
            <a:r>
              <a:rPr lang="en-CA" b="1" i="1" dirty="0"/>
              <a:t>Resides </a:t>
            </a:r>
            <a:r>
              <a:rPr lang="en-CA" dirty="0"/>
              <a:t>FULLY, and ONLY in Christ  “</a:t>
            </a:r>
            <a:r>
              <a:rPr lang="en-US" dirty="0"/>
              <a:t> For in him all the fullness of God was pleased to dwell”  (1:19)  </a:t>
            </a:r>
            <a:endParaRPr lang="en-CA" dirty="0"/>
          </a:p>
          <a:p>
            <a:endParaRPr lang="en-CA" dirty="0"/>
          </a:p>
          <a:p>
            <a:r>
              <a:rPr lang="en-US" dirty="0"/>
              <a:t>Why is Christ alone sufficient to save and sanctify us?   Because God pleases to dwell fully and permanently only in Christ. Jesus is the FULL embodiment and Representation of God AND HE IS GOD! (John 1:1-5)  This make Christ choosing not to call on his Right as God all the more amazing – (Philippians 2:5-8 but read in light of vv9-11). </a:t>
            </a:r>
          </a:p>
          <a:p>
            <a:endParaRPr lang="en-US" dirty="0"/>
          </a:p>
          <a:p>
            <a:r>
              <a:rPr lang="en-US" dirty="0"/>
              <a:t> </a:t>
            </a:r>
            <a:r>
              <a:rPr lang="en-US" b="1" dirty="0">
                <a:solidFill>
                  <a:schemeClr val="accent6">
                    <a:lumMod val="50000"/>
                  </a:schemeClr>
                </a:solidFill>
              </a:rPr>
              <a:t>Implications for marriage: </a:t>
            </a:r>
            <a:r>
              <a:rPr lang="en-US" dirty="0"/>
              <a:t>A husband and wife must pause and reflect on their own walk with Christ.  How do we Worship Jesus Christ as God? How does this impact how we live? </a:t>
            </a:r>
          </a:p>
          <a:p>
            <a:endParaRPr lang="en-US" dirty="0"/>
          </a:p>
          <a:p>
            <a:endParaRPr lang="en-CA" dirty="0"/>
          </a:p>
        </p:txBody>
      </p:sp>
    </p:spTree>
    <p:extLst>
      <p:ext uri="{BB962C8B-B14F-4D97-AF65-F5344CB8AC3E}">
        <p14:creationId xmlns:p14="http://schemas.microsoft.com/office/powerpoint/2010/main" val="236485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BA8F0-B279-4854-A266-E9E2E489147D}"/>
              </a:ext>
            </a:extLst>
          </p:cNvPr>
          <p:cNvSpPr>
            <a:spLocks noGrp="1"/>
          </p:cNvSpPr>
          <p:nvPr>
            <p:ph type="title"/>
          </p:nvPr>
        </p:nvSpPr>
        <p:spPr/>
        <p:txBody>
          <a:bodyPr/>
          <a:lstStyle/>
          <a:p>
            <a:r>
              <a:rPr lang="en-CA" sz="2800" b="1" dirty="0">
                <a:solidFill>
                  <a:srgbClr val="70AD47">
                    <a:lumMod val="50000"/>
                  </a:srgbClr>
                </a:solidFill>
              </a:rPr>
              <a:t>What implications for marriage does Colossians 1:14-23 teach us about Christ as THE Secure Bond for husbands and wives? </a:t>
            </a:r>
            <a:endParaRPr lang="en-CA" dirty="0"/>
          </a:p>
        </p:txBody>
      </p:sp>
      <p:sp>
        <p:nvSpPr>
          <p:cNvPr id="3" name="Content Placeholder 2">
            <a:extLst>
              <a:ext uri="{FF2B5EF4-FFF2-40B4-BE49-F238E27FC236}">
                <a16:creationId xmlns:a16="http://schemas.microsoft.com/office/drawing/2014/main" id="{C09D38D7-B776-6D64-BC97-3CBB04298A64}"/>
              </a:ext>
            </a:extLst>
          </p:cNvPr>
          <p:cNvSpPr>
            <a:spLocks noGrp="1"/>
          </p:cNvSpPr>
          <p:nvPr>
            <p:ph idx="1"/>
          </p:nvPr>
        </p:nvSpPr>
        <p:spPr/>
        <p:txBody>
          <a:bodyPr>
            <a:normAutofit fontScale="85000" lnSpcReduction="20000"/>
          </a:bodyPr>
          <a:lstStyle/>
          <a:p>
            <a:pPr marL="0" indent="0">
              <a:buNone/>
            </a:pPr>
            <a:r>
              <a:rPr lang="en-US" dirty="0"/>
              <a:t>9) Christ is God’s </a:t>
            </a:r>
            <a:r>
              <a:rPr lang="en-US" b="1" i="1" dirty="0"/>
              <a:t>Ransom</a:t>
            </a:r>
            <a:r>
              <a:rPr lang="en-US" dirty="0"/>
              <a:t> through whom He </a:t>
            </a:r>
            <a:r>
              <a:rPr lang="en-US" b="1" i="1" dirty="0"/>
              <a:t>Reconciled</a:t>
            </a:r>
            <a:r>
              <a:rPr lang="en-US" dirty="0"/>
              <a:t> us back to Himself     “and through him to reconcile to himself all things, whether on earth or in heaven, making peace by the blood of his cross.”  (1:20) </a:t>
            </a:r>
          </a:p>
          <a:p>
            <a:endParaRPr lang="en-US" dirty="0"/>
          </a:p>
          <a:p>
            <a:r>
              <a:rPr lang="en-US" dirty="0"/>
              <a:t>God </a:t>
            </a:r>
            <a:r>
              <a:rPr lang="en-US" b="1" dirty="0">
                <a:solidFill>
                  <a:srgbClr val="C00000"/>
                </a:solidFill>
              </a:rPr>
              <a:t>bought us back </a:t>
            </a:r>
            <a:r>
              <a:rPr lang="en-US" dirty="0"/>
              <a:t>and </a:t>
            </a:r>
            <a:r>
              <a:rPr lang="en-US" b="1" dirty="0">
                <a:solidFill>
                  <a:srgbClr val="C00000"/>
                </a:solidFill>
              </a:rPr>
              <a:t>Brought us back </a:t>
            </a:r>
            <a:r>
              <a:rPr lang="en-US" dirty="0"/>
              <a:t>to Himself through His Son, Jesus Christ.  (1 Peter 1:18-19, 1 Peter 3:18, 2 Corinthians 5:21, Galatians 1:4, 1 John 2:2, Acts 4:12, Romans 10:9-10, 13, 1 Corinthians 6:19-20)   We have positional Peace with God through our LORD Jesus Christ (Romans 5:1-5). </a:t>
            </a:r>
          </a:p>
          <a:p>
            <a:endParaRPr lang="en-US" dirty="0"/>
          </a:p>
          <a:p>
            <a:r>
              <a:rPr lang="en-US" b="1" i="1" dirty="0">
                <a:solidFill>
                  <a:schemeClr val="accent6">
                    <a:lumMod val="50000"/>
                  </a:schemeClr>
                </a:solidFill>
              </a:rPr>
              <a:t>Implications for marriage: </a:t>
            </a:r>
            <a:r>
              <a:rPr lang="en-US" dirty="0"/>
              <a:t>How have husbands and wives called on the Name of the LORD Jesus Christ by clearly understanding that “I put Jesus on the CROSS! My sin put Him There! I need Christ alone. IF He died for me. If He saved me! If He forgave me! </a:t>
            </a:r>
            <a:r>
              <a:rPr lang="en-US" dirty="0">
                <a:solidFill>
                  <a:srgbClr val="C00000"/>
                </a:solidFill>
              </a:rPr>
              <a:t>How much more must I forgive my spouse?  </a:t>
            </a:r>
            <a:r>
              <a:rPr lang="en-US" dirty="0"/>
              <a:t>(See Colossians 4:1-20)</a:t>
            </a:r>
            <a:endParaRPr lang="en-CA" dirty="0"/>
          </a:p>
        </p:txBody>
      </p:sp>
    </p:spTree>
    <p:extLst>
      <p:ext uri="{BB962C8B-B14F-4D97-AF65-F5344CB8AC3E}">
        <p14:creationId xmlns:p14="http://schemas.microsoft.com/office/powerpoint/2010/main" val="84316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E0119-A6E4-ED9A-12BE-2105DB673A47}"/>
              </a:ext>
            </a:extLst>
          </p:cNvPr>
          <p:cNvSpPr>
            <a:spLocks noGrp="1"/>
          </p:cNvSpPr>
          <p:nvPr>
            <p:ph type="title"/>
          </p:nvPr>
        </p:nvSpPr>
        <p:spPr/>
        <p:txBody>
          <a:bodyPr/>
          <a:lstStyle/>
          <a:p>
            <a:r>
              <a:rPr kumimoji="0" lang="en-CA" sz="28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What implications for marriage does Colossians 1:14-23 teach us about Christ as THE Secure Bond for husbands and wives? </a:t>
            </a:r>
            <a:endParaRPr lang="en-CA" dirty="0"/>
          </a:p>
        </p:txBody>
      </p:sp>
      <p:sp>
        <p:nvSpPr>
          <p:cNvPr id="3" name="Content Placeholder 2">
            <a:extLst>
              <a:ext uri="{FF2B5EF4-FFF2-40B4-BE49-F238E27FC236}">
                <a16:creationId xmlns:a16="http://schemas.microsoft.com/office/drawing/2014/main" id="{24D7AD24-A022-7F5C-7764-C7B146D629CD}"/>
              </a:ext>
            </a:extLst>
          </p:cNvPr>
          <p:cNvSpPr>
            <a:spLocks noGrp="1"/>
          </p:cNvSpPr>
          <p:nvPr>
            <p:ph idx="1"/>
          </p:nvPr>
        </p:nvSpPr>
        <p:spPr>
          <a:xfrm>
            <a:off x="838200" y="1825625"/>
            <a:ext cx="10515600" cy="5135614"/>
          </a:xfrm>
        </p:spPr>
        <p:txBody>
          <a:bodyPr>
            <a:normAutofit fontScale="85000" lnSpcReduction="20000"/>
          </a:bodyPr>
          <a:lstStyle/>
          <a:p>
            <a:r>
              <a:rPr lang="en-US" dirty="0"/>
              <a:t>10)  Christ was </a:t>
            </a:r>
            <a:r>
              <a:rPr lang="en-US" b="1" i="1" dirty="0"/>
              <a:t>rejected by us </a:t>
            </a:r>
            <a:r>
              <a:rPr lang="en-US" dirty="0"/>
              <a:t>yet has fully </a:t>
            </a:r>
            <a:r>
              <a:rPr lang="en-US" b="1" i="1" dirty="0"/>
              <a:t>restored us </a:t>
            </a:r>
            <a:r>
              <a:rPr lang="en-US" dirty="0"/>
              <a:t>so we live a consistent </a:t>
            </a:r>
            <a:r>
              <a:rPr lang="en-US" b="1" i="1" dirty="0"/>
              <a:t>repentant</a:t>
            </a:r>
            <a:r>
              <a:rPr lang="en-US" dirty="0"/>
              <a:t> life </a:t>
            </a:r>
            <a:r>
              <a:rPr lang="en-US" b="1" i="1" dirty="0"/>
              <a:t>above reproach</a:t>
            </a:r>
            <a:r>
              <a:rPr lang="en-US" dirty="0"/>
              <a:t>.    </a:t>
            </a:r>
            <a:r>
              <a:rPr lang="en-US" i="1" dirty="0"/>
              <a:t>“21 And you, who once were alienated and hostile in mind, doing evil deeds, 22 he has now reconciled in his body of flesh by his death, in order to present you holy and blameless and above reproach before him”</a:t>
            </a:r>
            <a:r>
              <a:rPr lang="en-US" dirty="0"/>
              <a:t> (1:21-22)</a:t>
            </a:r>
          </a:p>
          <a:p>
            <a:endParaRPr lang="en-US" dirty="0"/>
          </a:p>
          <a:p>
            <a:r>
              <a:rPr lang="en-US" dirty="0"/>
              <a:t> All rejection of Christ is an attitude of the mind (See Jeremiah 17:9-10,Mark 7:14-23,  Ephesians 4:17-24).  Yet, Christ Lived among us, going through what we go through, yet without sin (Hebrews 4:14-15). He fully restored us by His Death and positionally allowing us to mature and no longer live for ourselves but Him.  (Ephesians 1:1-14, Ephesians 2:1-10, 2 Corinthians 5)</a:t>
            </a:r>
          </a:p>
          <a:p>
            <a:endParaRPr lang="en-US" dirty="0"/>
          </a:p>
          <a:p>
            <a:r>
              <a:rPr lang="en-US" b="1" i="1" dirty="0">
                <a:solidFill>
                  <a:schemeClr val="accent6">
                    <a:lumMod val="50000"/>
                  </a:schemeClr>
                </a:solidFill>
              </a:rPr>
              <a:t>Implications for marriage: </a:t>
            </a:r>
            <a:r>
              <a:rPr lang="en-US" dirty="0">
                <a:solidFill>
                  <a:srgbClr val="C00000"/>
                </a:solidFill>
              </a:rPr>
              <a:t>A great deal of living life between a relationship between a husband and wife is done in secret. Who we are in secret is WHO we are.</a:t>
            </a:r>
            <a:r>
              <a:rPr lang="en-US" dirty="0"/>
              <a:t> (Matthew 6:1-24, See James 4:1-2).  The source of ALL conflict is in THE Individual NOT their spouse.  How are we striving to be Right with God who judges the heart and mind. </a:t>
            </a:r>
            <a:endParaRPr lang="en-CA" dirty="0"/>
          </a:p>
        </p:txBody>
      </p:sp>
    </p:spTree>
    <p:extLst>
      <p:ext uri="{BB962C8B-B14F-4D97-AF65-F5344CB8AC3E}">
        <p14:creationId xmlns:p14="http://schemas.microsoft.com/office/powerpoint/2010/main" val="420988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300"/>
            </a:gs>
            <a:gs pos="99001">
              <a:srgbClr val="003300"/>
            </a:gs>
            <a:gs pos="100000">
              <a:srgbClr val="000B00"/>
            </a:gs>
          </a:gsLst>
          <a:lin ang="5400000" scaled="1"/>
        </a:gra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44A5552-9F66-2AAD-2850-45A3C58F43DC}"/>
              </a:ext>
            </a:extLst>
          </p:cNvPr>
          <p:cNvSpPr>
            <a:spLocks noGrp="1" noChangeArrowheads="1"/>
          </p:cNvSpPr>
          <p:nvPr>
            <p:ph type="title"/>
          </p:nvPr>
        </p:nvSpPr>
        <p:spPr>
          <a:xfrm>
            <a:off x="1847850" y="0"/>
            <a:ext cx="8820150" cy="1143000"/>
          </a:xfrm>
        </p:spPr>
        <p:txBody>
          <a:bodyPr/>
          <a:lstStyle/>
          <a:p>
            <a:pPr algn="l"/>
            <a:r>
              <a:rPr lang="en-US" altLang="en-US" sz="2800">
                <a:solidFill>
                  <a:schemeClr val="bg1"/>
                </a:solidFill>
                <a:cs typeface="Arial" panose="020B0604020202020204" pitchFamily="34" charset="0"/>
              </a:rPr>
              <a:t>Though my father and mother forsake me,</a:t>
            </a:r>
            <a:br>
              <a:rPr lang="en-US" altLang="en-US" sz="2800">
                <a:solidFill>
                  <a:schemeClr val="bg1"/>
                </a:solidFill>
                <a:cs typeface="Arial" panose="020B0604020202020204" pitchFamily="34" charset="0"/>
              </a:rPr>
            </a:br>
            <a:r>
              <a:rPr lang="en-US" altLang="en-US" sz="2800">
                <a:solidFill>
                  <a:schemeClr val="bg1"/>
                </a:solidFill>
                <a:cs typeface="Arial" panose="020B0604020202020204" pitchFamily="34" charset="0"/>
              </a:rPr>
              <a:t>    the LORD will receive me.  Psalm 27:10</a:t>
            </a:r>
          </a:p>
        </p:txBody>
      </p:sp>
      <p:grpSp>
        <p:nvGrpSpPr>
          <p:cNvPr id="33795" name="Group 3">
            <a:extLst>
              <a:ext uri="{FF2B5EF4-FFF2-40B4-BE49-F238E27FC236}">
                <a16:creationId xmlns:a16="http://schemas.microsoft.com/office/drawing/2014/main" id="{A49F7B6D-B658-F2BA-072F-9BADB818BA63}"/>
              </a:ext>
            </a:extLst>
          </p:cNvPr>
          <p:cNvGrpSpPr>
            <a:grpSpLocks/>
          </p:cNvGrpSpPr>
          <p:nvPr/>
        </p:nvGrpSpPr>
        <p:grpSpPr bwMode="auto">
          <a:xfrm>
            <a:off x="4572000" y="2209800"/>
            <a:ext cx="2209800" cy="3810000"/>
            <a:chOff x="1776" y="2496"/>
            <a:chExt cx="576" cy="1200"/>
          </a:xfrm>
        </p:grpSpPr>
        <p:sp>
          <p:nvSpPr>
            <p:cNvPr id="33796" name="Line 4">
              <a:extLst>
                <a:ext uri="{FF2B5EF4-FFF2-40B4-BE49-F238E27FC236}">
                  <a16:creationId xmlns:a16="http://schemas.microsoft.com/office/drawing/2014/main" id="{52C626E4-BEFF-C3AB-8BA4-7B3231C79A9C}"/>
                </a:ext>
              </a:extLst>
            </p:cNvPr>
            <p:cNvSpPr>
              <a:spLocks noChangeShapeType="1"/>
            </p:cNvSpPr>
            <p:nvPr/>
          </p:nvSpPr>
          <p:spPr bwMode="auto">
            <a:xfrm>
              <a:off x="2064" y="2496"/>
              <a:ext cx="0" cy="120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3797" name="Line 5">
              <a:extLst>
                <a:ext uri="{FF2B5EF4-FFF2-40B4-BE49-F238E27FC236}">
                  <a16:creationId xmlns:a16="http://schemas.microsoft.com/office/drawing/2014/main" id="{E498CE76-E34E-4E46-52D8-B09A109764B7}"/>
                </a:ext>
              </a:extLst>
            </p:cNvPr>
            <p:cNvSpPr>
              <a:spLocks noChangeShapeType="1"/>
            </p:cNvSpPr>
            <p:nvPr/>
          </p:nvSpPr>
          <p:spPr bwMode="auto">
            <a:xfrm>
              <a:off x="1776" y="2784"/>
              <a:ext cx="576" cy="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grpSp>
      <p:sp>
        <p:nvSpPr>
          <p:cNvPr id="33798" name="Freeform 6">
            <a:extLst>
              <a:ext uri="{FF2B5EF4-FFF2-40B4-BE49-F238E27FC236}">
                <a16:creationId xmlns:a16="http://schemas.microsoft.com/office/drawing/2014/main" id="{215CB31F-9D8B-6093-FEEF-3FFED701F19A}"/>
              </a:ext>
            </a:extLst>
          </p:cNvPr>
          <p:cNvSpPr>
            <a:spLocks/>
          </p:cNvSpPr>
          <p:nvPr/>
        </p:nvSpPr>
        <p:spPr bwMode="auto">
          <a:xfrm>
            <a:off x="1536700" y="3124201"/>
            <a:ext cx="3074988" cy="3903663"/>
          </a:xfrm>
          <a:custGeom>
            <a:avLst/>
            <a:gdLst>
              <a:gd name="T0" fmla="*/ 0 w 1937"/>
              <a:gd name="T1" fmla="*/ 10 h 2459"/>
              <a:gd name="T2" fmla="*/ 117 w 1937"/>
              <a:gd name="T3" fmla="*/ 19 h 2459"/>
              <a:gd name="T4" fmla="*/ 318 w 1937"/>
              <a:gd name="T5" fmla="*/ 27 h 2459"/>
              <a:gd name="T6" fmla="*/ 593 w 1937"/>
              <a:gd name="T7" fmla="*/ 44 h 2459"/>
              <a:gd name="T8" fmla="*/ 685 w 1937"/>
              <a:gd name="T9" fmla="*/ 2 h 2459"/>
              <a:gd name="T10" fmla="*/ 927 w 1937"/>
              <a:gd name="T11" fmla="*/ 27 h 2459"/>
              <a:gd name="T12" fmla="*/ 1052 w 1937"/>
              <a:gd name="T13" fmla="*/ 102 h 2459"/>
              <a:gd name="T14" fmla="*/ 1136 w 1937"/>
              <a:gd name="T15" fmla="*/ 94 h 2459"/>
              <a:gd name="T16" fmla="*/ 1211 w 1937"/>
              <a:gd name="T17" fmla="*/ 52 h 2459"/>
              <a:gd name="T18" fmla="*/ 1369 w 1937"/>
              <a:gd name="T19" fmla="*/ 2 h 2459"/>
              <a:gd name="T20" fmla="*/ 1637 w 1937"/>
              <a:gd name="T21" fmla="*/ 35 h 2459"/>
              <a:gd name="T22" fmla="*/ 1937 w 1937"/>
              <a:gd name="T23" fmla="*/ 27 h 2459"/>
              <a:gd name="T24" fmla="*/ 1929 w 1937"/>
              <a:gd name="T25" fmla="*/ 202 h 2459"/>
              <a:gd name="T26" fmla="*/ 1904 w 1937"/>
              <a:gd name="T27" fmla="*/ 278 h 2459"/>
              <a:gd name="T28" fmla="*/ 1879 w 1937"/>
              <a:gd name="T29" fmla="*/ 570 h 2459"/>
              <a:gd name="T30" fmla="*/ 1870 w 1937"/>
              <a:gd name="T31" fmla="*/ 637 h 2459"/>
              <a:gd name="T32" fmla="*/ 1778 w 1937"/>
              <a:gd name="T33" fmla="*/ 703 h 2459"/>
              <a:gd name="T34" fmla="*/ 1770 w 1937"/>
              <a:gd name="T35" fmla="*/ 728 h 2459"/>
              <a:gd name="T36" fmla="*/ 1753 w 1937"/>
              <a:gd name="T37" fmla="*/ 753 h 2459"/>
              <a:gd name="T38" fmla="*/ 1728 w 1937"/>
              <a:gd name="T39" fmla="*/ 870 h 2459"/>
              <a:gd name="T40" fmla="*/ 1762 w 1937"/>
              <a:gd name="T41" fmla="*/ 1313 h 2459"/>
              <a:gd name="T42" fmla="*/ 1653 w 1937"/>
              <a:gd name="T43" fmla="*/ 1780 h 2459"/>
              <a:gd name="T44" fmla="*/ 1620 w 1937"/>
              <a:gd name="T45" fmla="*/ 1872 h 2459"/>
              <a:gd name="T46" fmla="*/ 1628 w 1937"/>
              <a:gd name="T47" fmla="*/ 2006 h 2459"/>
              <a:gd name="T48" fmla="*/ 1678 w 1937"/>
              <a:gd name="T49" fmla="*/ 2056 h 2459"/>
              <a:gd name="T50" fmla="*/ 1762 w 1937"/>
              <a:gd name="T51" fmla="*/ 2156 h 2459"/>
              <a:gd name="T52" fmla="*/ 1703 w 1937"/>
              <a:gd name="T53" fmla="*/ 2256 h 2459"/>
              <a:gd name="T54" fmla="*/ 1662 w 1937"/>
              <a:gd name="T55" fmla="*/ 2415 h 2459"/>
              <a:gd name="T56" fmla="*/ 1628 w 1937"/>
              <a:gd name="T57" fmla="*/ 2406 h 2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7" h="2459">
                <a:moveTo>
                  <a:pt x="0" y="10"/>
                </a:moveTo>
                <a:cubicBezTo>
                  <a:pt x="50" y="0"/>
                  <a:pt x="68" y="16"/>
                  <a:pt x="117" y="19"/>
                </a:cubicBezTo>
                <a:cubicBezTo>
                  <a:pt x="184" y="24"/>
                  <a:pt x="251" y="24"/>
                  <a:pt x="318" y="27"/>
                </a:cubicBezTo>
                <a:cubicBezTo>
                  <a:pt x="400" y="83"/>
                  <a:pt x="492" y="48"/>
                  <a:pt x="593" y="44"/>
                </a:cubicBezTo>
                <a:cubicBezTo>
                  <a:pt x="625" y="28"/>
                  <a:pt x="655" y="22"/>
                  <a:pt x="685" y="2"/>
                </a:cubicBezTo>
                <a:cubicBezTo>
                  <a:pt x="777" y="7"/>
                  <a:pt x="841" y="17"/>
                  <a:pt x="927" y="27"/>
                </a:cubicBezTo>
                <a:cubicBezTo>
                  <a:pt x="977" y="43"/>
                  <a:pt x="1002" y="86"/>
                  <a:pt x="1052" y="102"/>
                </a:cubicBezTo>
                <a:cubicBezTo>
                  <a:pt x="1080" y="99"/>
                  <a:pt x="1109" y="102"/>
                  <a:pt x="1136" y="94"/>
                </a:cubicBezTo>
                <a:cubicBezTo>
                  <a:pt x="1163" y="86"/>
                  <a:pt x="1184" y="62"/>
                  <a:pt x="1211" y="52"/>
                </a:cubicBezTo>
                <a:cubicBezTo>
                  <a:pt x="1259" y="16"/>
                  <a:pt x="1313" y="16"/>
                  <a:pt x="1369" y="2"/>
                </a:cubicBezTo>
                <a:cubicBezTo>
                  <a:pt x="1621" y="13"/>
                  <a:pt x="1494" y="8"/>
                  <a:pt x="1637" y="35"/>
                </a:cubicBezTo>
                <a:cubicBezTo>
                  <a:pt x="1739" y="31"/>
                  <a:pt x="1838" y="15"/>
                  <a:pt x="1937" y="27"/>
                </a:cubicBezTo>
                <a:cubicBezTo>
                  <a:pt x="1934" y="85"/>
                  <a:pt x="1934" y="144"/>
                  <a:pt x="1929" y="202"/>
                </a:cubicBezTo>
                <a:cubicBezTo>
                  <a:pt x="1927" y="229"/>
                  <a:pt x="1904" y="278"/>
                  <a:pt x="1904" y="278"/>
                </a:cubicBezTo>
                <a:cubicBezTo>
                  <a:pt x="1900" y="384"/>
                  <a:pt x="1910" y="474"/>
                  <a:pt x="1879" y="570"/>
                </a:cubicBezTo>
                <a:cubicBezTo>
                  <a:pt x="1876" y="592"/>
                  <a:pt x="1882" y="618"/>
                  <a:pt x="1870" y="637"/>
                </a:cubicBezTo>
                <a:cubicBezTo>
                  <a:pt x="1861" y="651"/>
                  <a:pt x="1803" y="687"/>
                  <a:pt x="1778" y="703"/>
                </a:cubicBezTo>
                <a:cubicBezTo>
                  <a:pt x="1775" y="711"/>
                  <a:pt x="1774" y="720"/>
                  <a:pt x="1770" y="728"/>
                </a:cubicBezTo>
                <a:cubicBezTo>
                  <a:pt x="1765" y="737"/>
                  <a:pt x="1756" y="743"/>
                  <a:pt x="1753" y="753"/>
                </a:cubicBezTo>
                <a:cubicBezTo>
                  <a:pt x="1740" y="791"/>
                  <a:pt x="1742" y="832"/>
                  <a:pt x="1728" y="870"/>
                </a:cubicBezTo>
                <a:cubicBezTo>
                  <a:pt x="1730" y="929"/>
                  <a:pt x="1737" y="1244"/>
                  <a:pt x="1762" y="1313"/>
                </a:cubicBezTo>
                <a:cubicBezTo>
                  <a:pt x="1754" y="1600"/>
                  <a:pt x="1806" y="1627"/>
                  <a:pt x="1653" y="1780"/>
                </a:cubicBezTo>
                <a:cubicBezTo>
                  <a:pt x="1638" y="1812"/>
                  <a:pt x="1628" y="1838"/>
                  <a:pt x="1620" y="1872"/>
                </a:cubicBezTo>
                <a:cubicBezTo>
                  <a:pt x="1623" y="1917"/>
                  <a:pt x="1615" y="1963"/>
                  <a:pt x="1628" y="2006"/>
                </a:cubicBezTo>
                <a:cubicBezTo>
                  <a:pt x="1635" y="2028"/>
                  <a:pt x="1665" y="2037"/>
                  <a:pt x="1678" y="2056"/>
                </a:cubicBezTo>
                <a:cubicBezTo>
                  <a:pt x="1702" y="2091"/>
                  <a:pt x="1732" y="2126"/>
                  <a:pt x="1762" y="2156"/>
                </a:cubicBezTo>
                <a:cubicBezTo>
                  <a:pt x="1753" y="2229"/>
                  <a:pt x="1764" y="2236"/>
                  <a:pt x="1703" y="2256"/>
                </a:cubicBezTo>
                <a:cubicBezTo>
                  <a:pt x="1642" y="2298"/>
                  <a:pt x="1683" y="2334"/>
                  <a:pt x="1662" y="2415"/>
                </a:cubicBezTo>
                <a:cubicBezTo>
                  <a:pt x="1650" y="2459"/>
                  <a:pt x="1631" y="2412"/>
                  <a:pt x="1628" y="2406"/>
                </a:cubicBezTo>
              </a:path>
            </a:pathLst>
          </a:custGeom>
          <a:noFill/>
          <a:ln w="28575"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3799" name="Freeform 7">
            <a:extLst>
              <a:ext uri="{FF2B5EF4-FFF2-40B4-BE49-F238E27FC236}">
                <a16:creationId xmlns:a16="http://schemas.microsoft.com/office/drawing/2014/main" id="{6F0BDC67-B349-8771-DC2A-788358793873}"/>
              </a:ext>
            </a:extLst>
          </p:cNvPr>
          <p:cNvSpPr>
            <a:spLocks/>
          </p:cNvSpPr>
          <p:nvPr/>
        </p:nvSpPr>
        <p:spPr bwMode="auto">
          <a:xfrm flipH="1">
            <a:off x="6705600" y="3124201"/>
            <a:ext cx="3810000" cy="3903663"/>
          </a:xfrm>
          <a:custGeom>
            <a:avLst/>
            <a:gdLst>
              <a:gd name="T0" fmla="*/ 0 w 1937"/>
              <a:gd name="T1" fmla="*/ 10 h 2459"/>
              <a:gd name="T2" fmla="*/ 117 w 1937"/>
              <a:gd name="T3" fmla="*/ 19 h 2459"/>
              <a:gd name="T4" fmla="*/ 318 w 1937"/>
              <a:gd name="T5" fmla="*/ 27 h 2459"/>
              <a:gd name="T6" fmla="*/ 593 w 1937"/>
              <a:gd name="T7" fmla="*/ 44 h 2459"/>
              <a:gd name="T8" fmla="*/ 685 w 1937"/>
              <a:gd name="T9" fmla="*/ 2 h 2459"/>
              <a:gd name="T10" fmla="*/ 927 w 1937"/>
              <a:gd name="T11" fmla="*/ 27 h 2459"/>
              <a:gd name="T12" fmla="*/ 1052 w 1937"/>
              <a:gd name="T13" fmla="*/ 102 h 2459"/>
              <a:gd name="T14" fmla="*/ 1136 w 1937"/>
              <a:gd name="T15" fmla="*/ 94 h 2459"/>
              <a:gd name="T16" fmla="*/ 1211 w 1937"/>
              <a:gd name="T17" fmla="*/ 52 h 2459"/>
              <a:gd name="T18" fmla="*/ 1369 w 1937"/>
              <a:gd name="T19" fmla="*/ 2 h 2459"/>
              <a:gd name="T20" fmla="*/ 1637 w 1937"/>
              <a:gd name="T21" fmla="*/ 35 h 2459"/>
              <a:gd name="T22" fmla="*/ 1937 w 1937"/>
              <a:gd name="T23" fmla="*/ 27 h 2459"/>
              <a:gd name="T24" fmla="*/ 1929 w 1937"/>
              <a:gd name="T25" fmla="*/ 202 h 2459"/>
              <a:gd name="T26" fmla="*/ 1904 w 1937"/>
              <a:gd name="T27" fmla="*/ 278 h 2459"/>
              <a:gd name="T28" fmla="*/ 1879 w 1937"/>
              <a:gd name="T29" fmla="*/ 570 h 2459"/>
              <a:gd name="T30" fmla="*/ 1870 w 1937"/>
              <a:gd name="T31" fmla="*/ 637 h 2459"/>
              <a:gd name="T32" fmla="*/ 1778 w 1937"/>
              <a:gd name="T33" fmla="*/ 703 h 2459"/>
              <a:gd name="T34" fmla="*/ 1770 w 1937"/>
              <a:gd name="T35" fmla="*/ 728 h 2459"/>
              <a:gd name="T36" fmla="*/ 1753 w 1937"/>
              <a:gd name="T37" fmla="*/ 753 h 2459"/>
              <a:gd name="T38" fmla="*/ 1728 w 1937"/>
              <a:gd name="T39" fmla="*/ 870 h 2459"/>
              <a:gd name="T40" fmla="*/ 1762 w 1937"/>
              <a:gd name="T41" fmla="*/ 1313 h 2459"/>
              <a:gd name="T42" fmla="*/ 1653 w 1937"/>
              <a:gd name="T43" fmla="*/ 1780 h 2459"/>
              <a:gd name="T44" fmla="*/ 1620 w 1937"/>
              <a:gd name="T45" fmla="*/ 1872 h 2459"/>
              <a:gd name="T46" fmla="*/ 1628 w 1937"/>
              <a:gd name="T47" fmla="*/ 2006 h 2459"/>
              <a:gd name="T48" fmla="*/ 1678 w 1937"/>
              <a:gd name="T49" fmla="*/ 2056 h 2459"/>
              <a:gd name="T50" fmla="*/ 1762 w 1937"/>
              <a:gd name="T51" fmla="*/ 2156 h 2459"/>
              <a:gd name="T52" fmla="*/ 1703 w 1937"/>
              <a:gd name="T53" fmla="*/ 2256 h 2459"/>
              <a:gd name="T54" fmla="*/ 1662 w 1937"/>
              <a:gd name="T55" fmla="*/ 2415 h 2459"/>
              <a:gd name="T56" fmla="*/ 1628 w 1937"/>
              <a:gd name="T57" fmla="*/ 2406 h 2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7" h="2459">
                <a:moveTo>
                  <a:pt x="0" y="10"/>
                </a:moveTo>
                <a:cubicBezTo>
                  <a:pt x="50" y="0"/>
                  <a:pt x="68" y="16"/>
                  <a:pt x="117" y="19"/>
                </a:cubicBezTo>
                <a:cubicBezTo>
                  <a:pt x="184" y="24"/>
                  <a:pt x="251" y="24"/>
                  <a:pt x="318" y="27"/>
                </a:cubicBezTo>
                <a:cubicBezTo>
                  <a:pt x="400" y="83"/>
                  <a:pt x="492" y="48"/>
                  <a:pt x="593" y="44"/>
                </a:cubicBezTo>
                <a:cubicBezTo>
                  <a:pt x="625" y="28"/>
                  <a:pt x="655" y="22"/>
                  <a:pt x="685" y="2"/>
                </a:cubicBezTo>
                <a:cubicBezTo>
                  <a:pt x="777" y="7"/>
                  <a:pt x="841" y="17"/>
                  <a:pt x="927" y="27"/>
                </a:cubicBezTo>
                <a:cubicBezTo>
                  <a:pt x="977" y="43"/>
                  <a:pt x="1002" y="86"/>
                  <a:pt x="1052" y="102"/>
                </a:cubicBezTo>
                <a:cubicBezTo>
                  <a:pt x="1080" y="99"/>
                  <a:pt x="1109" y="102"/>
                  <a:pt x="1136" y="94"/>
                </a:cubicBezTo>
                <a:cubicBezTo>
                  <a:pt x="1163" y="86"/>
                  <a:pt x="1184" y="62"/>
                  <a:pt x="1211" y="52"/>
                </a:cubicBezTo>
                <a:cubicBezTo>
                  <a:pt x="1259" y="16"/>
                  <a:pt x="1313" y="16"/>
                  <a:pt x="1369" y="2"/>
                </a:cubicBezTo>
                <a:cubicBezTo>
                  <a:pt x="1621" y="13"/>
                  <a:pt x="1494" y="8"/>
                  <a:pt x="1637" y="35"/>
                </a:cubicBezTo>
                <a:cubicBezTo>
                  <a:pt x="1739" y="31"/>
                  <a:pt x="1838" y="15"/>
                  <a:pt x="1937" y="27"/>
                </a:cubicBezTo>
                <a:cubicBezTo>
                  <a:pt x="1934" y="85"/>
                  <a:pt x="1934" y="144"/>
                  <a:pt x="1929" y="202"/>
                </a:cubicBezTo>
                <a:cubicBezTo>
                  <a:pt x="1927" y="229"/>
                  <a:pt x="1904" y="278"/>
                  <a:pt x="1904" y="278"/>
                </a:cubicBezTo>
                <a:cubicBezTo>
                  <a:pt x="1900" y="384"/>
                  <a:pt x="1910" y="474"/>
                  <a:pt x="1879" y="570"/>
                </a:cubicBezTo>
                <a:cubicBezTo>
                  <a:pt x="1876" y="592"/>
                  <a:pt x="1882" y="618"/>
                  <a:pt x="1870" y="637"/>
                </a:cubicBezTo>
                <a:cubicBezTo>
                  <a:pt x="1861" y="651"/>
                  <a:pt x="1803" y="687"/>
                  <a:pt x="1778" y="703"/>
                </a:cubicBezTo>
                <a:cubicBezTo>
                  <a:pt x="1775" y="711"/>
                  <a:pt x="1774" y="720"/>
                  <a:pt x="1770" y="728"/>
                </a:cubicBezTo>
                <a:cubicBezTo>
                  <a:pt x="1765" y="737"/>
                  <a:pt x="1756" y="743"/>
                  <a:pt x="1753" y="753"/>
                </a:cubicBezTo>
                <a:cubicBezTo>
                  <a:pt x="1740" y="791"/>
                  <a:pt x="1742" y="832"/>
                  <a:pt x="1728" y="870"/>
                </a:cubicBezTo>
                <a:cubicBezTo>
                  <a:pt x="1730" y="929"/>
                  <a:pt x="1737" y="1244"/>
                  <a:pt x="1762" y="1313"/>
                </a:cubicBezTo>
                <a:cubicBezTo>
                  <a:pt x="1754" y="1600"/>
                  <a:pt x="1806" y="1627"/>
                  <a:pt x="1653" y="1780"/>
                </a:cubicBezTo>
                <a:cubicBezTo>
                  <a:pt x="1638" y="1812"/>
                  <a:pt x="1628" y="1838"/>
                  <a:pt x="1620" y="1872"/>
                </a:cubicBezTo>
                <a:cubicBezTo>
                  <a:pt x="1623" y="1917"/>
                  <a:pt x="1615" y="1963"/>
                  <a:pt x="1628" y="2006"/>
                </a:cubicBezTo>
                <a:cubicBezTo>
                  <a:pt x="1635" y="2028"/>
                  <a:pt x="1665" y="2037"/>
                  <a:pt x="1678" y="2056"/>
                </a:cubicBezTo>
                <a:cubicBezTo>
                  <a:pt x="1702" y="2091"/>
                  <a:pt x="1732" y="2126"/>
                  <a:pt x="1762" y="2156"/>
                </a:cubicBezTo>
                <a:cubicBezTo>
                  <a:pt x="1753" y="2229"/>
                  <a:pt x="1764" y="2236"/>
                  <a:pt x="1703" y="2256"/>
                </a:cubicBezTo>
                <a:cubicBezTo>
                  <a:pt x="1642" y="2298"/>
                  <a:pt x="1683" y="2334"/>
                  <a:pt x="1662" y="2415"/>
                </a:cubicBezTo>
                <a:cubicBezTo>
                  <a:pt x="1650" y="2459"/>
                  <a:pt x="1631" y="2412"/>
                  <a:pt x="1628" y="2406"/>
                </a:cubicBezTo>
              </a:path>
            </a:pathLst>
          </a:custGeom>
          <a:noFill/>
          <a:ln w="28575"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0966" name="WordArt 8">
            <a:extLst>
              <a:ext uri="{FF2B5EF4-FFF2-40B4-BE49-F238E27FC236}">
                <a16:creationId xmlns:a16="http://schemas.microsoft.com/office/drawing/2014/main" id="{6964A95A-B8DA-BD2F-DB64-0F44DDE67E52}"/>
              </a:ext>
            </a:extLst>
          </p:cNvPr>
          <p:cNvSpPr>
            <a:spLocks noChangeArrowheads="1" noChangeShapeType="1" noTextEdit="1"/>
          </p:cNvSpPr>
          <p:nvPr/>
        </p:nvSpPr>
        <p:spPr bwMode="auto">
          <a:xfrm>
            <a:off x="9962824" y="2114386"/>
            <a:ext cx="1791353" cy="514120"/>
          </a:xfrm>
          <a:prstGeom prst="rect">
            <a:avLst/>
          </a:prstGeom>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Father</a:t>
            </a:r>
          </a:p>
        </p:txBody>
      </p:sp>
      <p:sp>
        <p:nvSpPr>
          <p:cNvPr id="33801" name="WordArt 9">
            <a:extLst>
              <a:ext uri="{FF2B5EF4-FFF2-40B4-BE49-F238E27FC236}">
                <a16:creationId xmlns:a16="http://schemas.microsoft.com/office/drawing/2014/main" id="{F8DA17D9-F9C3-16F9-A822-FBEDDD9B4ECF}"/>
              </a:ext>
            </a:extLst>
          </p:cNvPr>
          <p:cNvSpPr>
            <a:spLocks noChangeArrowheads="1" noChangeShapeType="1" noTextEdit="1"/>
          </p:cNvSpPr>
          <p:nvPr/>
        </p:nvSpPr>
        <p:spPr bwMode="auto">
          <a:xfrm>
            <a:off x="3200401" y="1916114"/>
            <a:ext cx="1166813" cy="1093787"/>
          </a:xfrm>
          <a:prstGeom prst="rect">
            <a:avLst/>
          </a:prstGeom>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Our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Choice</a:t>
            </a:r>
          </a:p>
        </p:txBody>
      </p:sp>
      <p:sp>
        <p:nvSpPr>
          <p:cNvPr id="33802" name="Oval 10">
            <a:extLst>
              <a:ext uri="{FF2B5EF4-FFF2-40B4-BE49-F238E27FC236}">
                <a16:creationId xmlns:a16="http://schemas.microsoft.com/office/drawing/2014/main" id="{A36A2779-9AC4-AC0D-9D10-4BC102FB6860}"/>
              </a:ext>
            </a:extLst>
          </p:cNvPr>
          <p:cNvSpPr>
            <a:spLocks noChangeArrowheads="1"/>
          </p:cNvSpPr>
          <p:nvPr/>
        </p:nvSpPr>
        <p:spPr bwMode="auto">
          <a:xfrm>
            <a:off x="6400800" y="1600200"/>
            <a:ext cx="3810000" cy="28956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3803" name="Oval 11">
            <a:extLst>
              <a:ext uri="{FF2B5EF4-FFF2-40B4-BE49-F238E27FC236}">
                <a16:creationId xmlns:a16="http://schemas.microsoft.com/office/drawing/2014/main" id="{B726C8F1-BD37-9246-E82F-655C282DD4FD}"/>
              </a:ext>
            </a:extLst>
          </p:cNvPr>
          <p:cNvSpPr>
            <a:spLocks noChangeArrowheads="1"/>
          </p:cNvSpPr>
          <p:nvPr/>
        </p:nvSpPr>
        <p:spPr bwMode="auto">
          <a:xfrm>
            <a:off x="7010400" y="1981200"/>
            <a:ext cx="1905000" cy="1905000"/>
          </a:xfrm>
          <a:prstGeom prst="ellipse">
            <a:avLst/>
          </a:prstGeom>
          <a:noFill/>
          <a:ln w="9525">
            <a:solidFill>
              <a:schemeClr val="bg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3804" name="WordArt 12">
            <a:extLst>
              <a:ext uri="{FF2B5EF4-FFF2-40B4-BE49-F238E27FC236}">
                <a16:creationId xmlns:a16="http://schemas.microsoft.com/office/drawing/2014/main" id="{74B25F76-2F4A-5AA3-F1C8-8064F3FE996D}"/>
              </a:ext>
            </a:extLst>
          </p:cNvPr>
          <p:cNvSpPr>
            <a:spLocks noChangeArrowheads="1" noChangeShapeType="1" noTextEdit="1"/>
          </p:cNvSpPr>
          <p:nvPr/>
        </p:nvSpPr>
        <p:spPr bwMode="auto">
          <a:xfrm rot="19492393">
            <a:off x="7467600" y="5791200"/>
            <a:ext cx="1447800" cy="304800"/>
          </a:xfrm>
          <a:prstGeom prst="rect">
            <a:avLst/>
          </a:prstGeom>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10" cap="none" spc="0" normalizeH="0" baseline="0" noProof="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JESUS</a:t>
            </a:r>
          </a:p>
        </p:txBody>
      </p:sp>
      <p:sp>
        <p:nvSpPr>
          <p:cNvPr id="33805" name="WordArt 13">
            <a:extLst>
              <a:ext uri="{FF2B5EF4-FFF2-40B4-BE49-F238E27FC236}">
                <a16:creationId xmlns:a16="http://schemas.microsoft.com/office/drawing/2014/main" id="{F1B20F9E-09BD-DBEC-2151-2CC4DBE1AC9D}"/>
              </a:ext>
            </a:extLst>
          </p:cNvPr>
          <p:cNvSpPr>
            <a:spLocks noChangeArrowheads="1" noChangeShapeType="1" noTextEdit="1"/>
          </p:cNvSpPr>
          <p:nvPr/>
        </p:nvSpPr>
        <p:spPr bwMode="auto">
          <a:xfrm rot="1539937">
            <a:off x="8947150" y="1374486"/>
            <a:ext cx="1066800" cy="381000"/>
          </a:xfrm>
          <a:prstGeom prst="rect">
            <a:avLst/>
          </a:prstGeom>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SPIRIT</a:t>
            </a:r>
          </a:p>
        </p:txBody>
      </p:sp>
      <p:sp>
        <p:nvSpPr>
          <p:cNvPr id="33806" name="Freeform 14">
            <a:extLst>
              <a:ext uri="{FF2B5EF4-FFF2-40B4-BE49-F238E27FC236}">
                <a16:creationId xmlns:a16="http://schemas.microsoft.com/office/drawing/2014/main" id="{10EEE7C4-0526-530F-5B95-0822291A85FD}"/>
              </a:ext>
            </a:extLst>
          </p:cNvPr>
          <p:cNvSpPr>
            <a:spLocks/>
          </p:cNvSpPr>
          <p:nvPr/>
        </p:nvSpPr>
        <p:spPr bwMode="auto">
          <a:xfrm>
            <a:off x="7315200" y="4745039"/>
            <a:ext cx="2097088" cy="2173287"/>
          </a:xfrm>
          <a:custGeom>
            <a:avLst/>
            <a:gdLst>
              <a:gd name="T0" fmla="*/ 0 w 1321"/>
              <a:gd name="T1" fmla="*/ 826 h 1369"/>
              <a:gd name="T2" fmla="*/ 8 w 1321"/>
              <a:gd name="T3" fmla="*/ 517 h 1369"/>
              <a:gd name="T4" fmla="*/ 67 w 1321"/>
              <a:gd name="T5" fmla="*/ 400 h 1369"/>
              <a:gd name="T6" fmla="*/ 167 w 1321"/>
              <a:gd name="T7" fmla="*/ 292 h 1369"/>
              <a:gd name="T8" fmla="*/ 292 w 1321"/>
              <a:gd name="T9" fmla="*/ 242 h 1369"/>
              <a:gd name="T10" fmla="*/ 392 w 1321"/>
              <a:gd name="T11" fmla="*/ 166 h 1369"/>
              <a:gd name="T12" fmla="*/ 442 w 1321"/>
              <a:gd name="T13" fmla="*/ 116 h 1369"/>
              <a:gd name="T14" fmla="*/ 501 w 1321"/>
              <a:gd name="T15" fmla="*/ 58 h 1369"/>
              <a:gd name="T16" fmla="*/ 584 w 1321"/>
              <a:gd name="T17" fmla="*/ 16 h 1369"/>
              <a:gd name="T18" fmla="*/ 634 w 1321"/>
              <a:gd name="T19" fmla="*/ 0 h 1369"/>
              <a:gd name="T20" fmla="*/ 877 w 1321"/>
              <a:gd name="T21" fmla="*/ 8 h 1369"/>
              <a:gd name="T22" fmla="*/ 993 w 1321"/>
              <a:gd name="T23" fmla="*/ 133 h 1369"/>
              <a:gd name="T24" fmla="*/ 1043 w 1321"/>
              <a:gd name="T25" fmla="*/ 208 h 1369"/>
              <a:gd name="T26" fmla="*/ 1077 w 1321"/>
              <a:gd name="T27" fmla="*/ 258 h 1369"/>
              <a:gd name="T28" fmla="*/ 1094 w 1321"/>
              <a:gd name="T29" fmla="*/ 283 h 1369"/>
              <a:gd name="T30" fmla="*/ 1119 w 1321"/>
              <a:gd name="T31" fmla="*/ 375 h 1369"/>
              <a:gd name="T32" fmla="*/ 1160 w 1321"/>
              <a:gd name="T33" fmla="*/ 425 h 1369"/>
              <a:gd name="T34" fmla="*/ 1202 w 1321"/>
              <a:gd name="T35" fmla="*/ 484 h 1369"/>
              <a:gd name="T36" fmla="*/ 1227 w 1321"/>
              <a:gd name="T37" fmla="*/ 534 h 1369"/>
              <a:gd name="T38" fmla="*/ 1277 w 1321"/>
              <a:gd name="T39" fmla="*/ 776 h 1369"/>
              <a:gd name="T40" fmla="*/ 1277 w 1321"/>
              <a:gd name="T41" fmla="*/ 1126 h 1369"/>
              <a:gd name="T42" fmla="*/ 1227 w 1321"/>
              <a:gd name="T43" fmla="*/ 1152 h 1369"/>
              <a:gd name="T44" fmla="*/ 1227 w 1321"/>
              <a:gd name="T45" fmla="*/ 1369 h 1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1" h="1369">
                <a:moveTo>
                  <a:pt x="0" y="826"/>
                </a:moveTo>
                <a:cubicBezTo>
                  <a:pt x="3" y="723"/>
                  <a:pt x="3" y="620"/>
                  <a:pt x="8" y="517"/>
                </a:cubicBezTo>
                <a:cubicBezTo>
                  <a:pt x="11" y="462"/>
                  <a:pt x="36" y="440"/>
                  <a:pt x="67" y="400"/>
                </a:cubicBezTo>
                <a:cubicBezTo>
                  <a:pt x="113" y="340"/>
                  <a:pt x="106" y="333"/>
                  <a:pt x="167" y="292"/>
                </a:cubicBezTo>
                <a:cubicBezTo>
                  <a:pt x="205" y="267"/>
                  <a:pt x="256" y="272"/>
                  <a:pt x="292" y="242"/>
                </a:cubicBezTo>
                <a:cubicBezTo>
                  <a:pt x="321" y="218"/>
                  <a:pt x="370" y="195"/>
                  <a:pt x="392" y="166"/>
                </a:cubicBezTo>
                <a:cubicBezTo>
                  <a:pt x="423" y="125"/>
                  <a:pt x="406" y="141"/>
                  <a:pt x="442" y="116"/>
                </a:cubicBezTo>
                <a:cubicBezTo>
                  <a:pt x="481" y="59"/>
                  <a:pt x="457" y="72"/>
                  <a:pt x="501" y="58"/>
                </a:cubicBezTo>
                <a:cubicBezTo>
                  <a:pt x="568" y="14"/>
                  <a:pt x="528" y="33"/>
                  <a:pt x="584" y="16"/>
                </a:cubicBezTo>
                <a:cubicBezTo>
                  <a:pt x="601" y="11"/>
                  <a:pt x="634" y="0"/>
                  <a:pt x="634" y="0"/>
                </a:cubicBezTo>
                <a:cubicBezTo>
                  <a:pt x="715" y="3"/>
                  <a:pt x="796" y="0"/>
                  <a:pt x="877" y="8"/>
                </a:cubicBezTo>
                <a:cubicBezTo>
                  <a:pt x="922" y="12"/>
                  <a:pt x="964" y="104"/>
                  <a:pt x="993" y="133"/>
                </a:cubicBezTo>
                <a:cubicBezTo>
                  <a:pt x="1005" y="167"/>
                  <a:pt x="1021" y="180"/>
                  <a:pt x="1043" y="208"/>
                </a:cubicBezTo>
                <a:cubicBezTo>
                  <a:pt x="1055" y="224"/>
                  <a:pt x="1066" y="241"/>
                  <a:pt x="1077" y="258"/>
                </a:cubicBezTo>
                <a:cubicBezTo>
                  <a:pt x="1083" y="266"/>
                  <a:pt x="1094" y="283"/>
                  <a:pt x="1094" y="283"/>
                </a:cubicBezTo>
                <a:cubicBezTo>
                  <a:pt x="1104" y="313"/>
                  <a:pt x="1105" y="346"/>
                  <a:pt x="1119" y="375"/>
                </a:cubicBezTo>
                <a:cubicBezTo>
                  <a:pt x="1143" y="423"/>
                  <a:pt x="1126" y="377"/>
                  <a:pt x="1160" y="425"/>
                </a:cubicBezTo>
                <a:cubicBezTo>
                  <a:pt x="1215" y="502"/>
                  <a:pt x="1138" y="420"/>
                  <a:pt x="1202" y="484"/>
                </a:cubicBezTo>
                <a:cubicBezTo>
                  <a:pt x="1208" y="502"/>
                  <a:pt x="1224" y="516"/>
                  <a:pt x="1227" y="534"/>
                </a:cubicBezTo>
                <a:cubicBezTo>
                  <a:pt x="1235" y="590"/>
                  <a:pt x="1215" y="734"/>
                  <a:pt x="1277" y="776"/>
                </a:cubicBezTo>
                <a:cubicBezTo>
                  <a:pt x="1321" y="899"/>
                  <a:pt x="1306" y="846"/>
                  <a:pt x="1277" y="1126"/>
                </a:cubicBezTo>
                <a:cubicBezTo>
                  <a:pt x="1275" y="1145"/>
                  <a:pt x="1243" y="1141"/>
                  <a:pt x="1227" y="1152"/>
                </a:cubicBezTo>
                <a:cubicBezTo>
                  <a:pt x="1211" y="1203"/>
                  <a:pt x="1227" y="1333"/>
                  <a:pt x="1227" y="1369"/>
                </a:cubicBezTo>
              </a:path>
            </a:pathLst>
          </a:custGeom>
          <a:noFill/>
          <a:ln w="38100"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3807" name="Oval 15">
            <a:extLst>
              <a:ext uri="{FF2B5EF4-FFF2-40B4-BE49-F238E27FC236}">
                <a16:creationId xmlns:a16="http://schemas.microsoft.com/office/drawing/2014/main" id="{B14543CE-C40C-C162-FDF4-2598542E6D12}"/>
              </a:ext>
            </a:extLst>
          </p:cNvPr>
          <p:cNvSpPr>
            <a:spLocks noChangeArrowheads="1"/>
          </p:cNvSpPr>
          <p:nvPr/>
        </p:nvSpPr>
        <p:spPr bwMode="auto">
          <a:xfrm>
            <a:off x="7391400" y="5029200"/>
            <a:ext cx="1905000" cy="1905000"/>
          </a:xfrm>
          <a:prstGeom prst="ellipse">
            <a:avLst/>
          </a:prstGeom>
          <a:solidFill>
            <a:schemeClr val="accent1"/>
          </a:solidFill>
          <a:ln w="9525">
            <a:solidFill>
              <a:schemeClr val="bg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3808" name="WordArt 16">
            <a:extLst>
              <a:ext uri="{FF2B5EF4-FFF2-40B4-BE49-F238E27FC236}">
                <a16:creationId xmlns:a16="http://schemas.microsoft.com/office/drawing/2014/main" id="{D1BE654C-F577-4A16-66DB-A2F5AA948E85}"/>
              </a:ext>
            </a:extLst>
          </p:cNvPr>
          <p:cNvSpPr>
            <a:spLocks noChangeArrowheads="1" noChangeShapeType="1" noTextEdit="1"/>
          </p:cNvSpPr>
          <p:nvPr/>
        </p:nvSpPr>
        <p:spPr bwMode="auto">
          <a:xfrm>
            <a:off x="4572001" y="1557339"/>
            <a:ext cx="2200275" cy="4103687"/>
          </a:xfrm>
          <a:prstGeom prst="rect">
            <a:avLst/>
          </a:prstGeom>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S.I.N.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Anger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Bitterness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Resentment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Hurting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rPr>
              <a:t>others</a:t>
            </a:r>
            <a:endParaRPr kumimoji="0" lang="en-CA" sz="2800" b="0" i="0" u="none" strike="noStrike" kern="10" cap="none" spc="0" normalizeH="0" baseline="0" noProof="0" dirty="0">
              <a:ln w="9525">
                <a:solidFill>
                  <a:srgbClr val="000000"/>
                </a:solidFill>
                <a:round/>
                <a:headEnd/>
                <a:tailEnd/>
              </a:ln>
              <a:solidFill>
                <a:srgbClr val="FFFFFF"/>
              </a:solidFill>
              <a:effectLst/>
              <a:uLnTx/>
              <a:uFillTx/>
              <a:latin typeface="Arial Black" panose="020B0A04020102020204" pitchFamily="34" charset="0"/>
              <a:ea typeface="+mn-ea"/>
              <a:cs typeface="Arial" panose="020B0604020202020204" pitchFamily="34" charset="0"/>
            </a:endParaRPr>
          </a:p>
        </p:txBody>
      </p:sp>
      <p:sp>
        <p:nvSpPr>
          <p:cNvPr id="33809" name="WordArt 17">
            <a:extLst>
              <a:ext uri="{FF2B5EF4-FFF2-40B4-BE49-F238E27FC236}">
                <a16:creationId xmlns:a16="http://schemas.microsoft.com/office/drawing/2014/main" id="{6119C830-02AC-BF5F-73AA-44CA94AFDF2F}"/>
              </a:ext>
            </a:extLst>
          </p:cNvPr>
          <p:cNvSpPr>
            <a:spLocks noChangeArrowheads="1" noChangeShapeType="1" noTextEdit="1"/>
          </p:cNvSpPr>
          <p:nvPr/>
        </p:nvSpPr>
        <p:spPr bwMode="auto">
          <a:xfrm rot="2060610">
            <a:off x="7319963" y="2924175"/>
            <a:ext cx="1314450" cy="1658938"/>
          </a:xfrm>
          <a:prstGeom prst="rect">
            <a:avLst/>
          </a:prstGeom>
        </p:spPr>
        <p:txBody>
          <a:bodyPr wrap="none" fromWordArt="1">
            <a:prstTxWarp prst="textSlantUp">
              <a:avLst>
                <a:gd name="adj" fmla="val 55556"/>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400" b="0" i="0" u="none" strike="noStrike" kern="10" cap="none" spc="0" normalizeH="0" baseline="0" noProof="0">
                <a:ln w="9525">
                  <a:solidFill>
                    <a:srgbClr val="FFFFFF"/>
                  </a:solidFill>
                  <a:round/>
                  <a:headEnd/>
                  <a:tailEnd/>
                </a:ln>
                <a:solidFill>
                  <a:srgbClr val="FFFFFF"/>
                </a:solidFill>
                <a:effectLst/>
                <a:uLnTx/>
                <a:uFillTx/>
                <a:latin typeface="Arial" panose="020B0604020202020204" pitchFamily="34" charset="0"/>
                <a:ea typeface="+mn-ea"/>
                <a:cs typeface="Arial" panose="020B0604020202020204" pitchFamily="34" charset="0"/>
              </a:rPr>
              <a:t>Jesus as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400" b="0" i="0" u="none" strike="noStrike" kern="10" cap="none" spc="0" normalizeH="0" baseline="0" noProof="0">
                <a:ln w="9525">
                  <a:solidFill>
                    <a:srgbClr val="FFFFFF"/>
                  </a:solidFill>
                  <a:round/>
                  <a:headEnd/>
                  <a:tailEnd/>
                </a:ln>
                <a:solidFill>
                  <a:srgbClr val="FFFFFF"/>
                </a:solidFill>
                <a:effectLst/>
                <a:uLnTx/>
                <a:uFillTx/>
                <a:latin typeface="Arial" panose="020B0604020202020204" pitchFamily="34" charset="0"/>
                <a:ea typeface="+mn-ea"/>
                <a:cs typeface="Arial" panose="020B0604020202020204" pitchFamily="34" charset="0"/>
              </a:rPr>
              <a:t>Lord</a:t>
            </a:r>
          </a:p>
        </p:txBody>
      </p:sp>
      <p:sp>
        <p:nvSpPr>
          <p:cNvPr id="33810" name="Text Box 18">
            <a:extLst>
              <a:ext uri="{FF2B5EF4-FFF2-40B4-BE49-F238E27FC236}">
                <a16:creationId xmlns:a16="http://schemas.microsoft.com/office/drawing/2014/main" id="{5E8FAB4D-A6C9-AEC4-2830-72438CB9CAF0}"/>
              </a:ext>
            </a:extLst>
          </p:cNvPr>
          <p:cNvSpPr txBox="1">
            <a:spLocks noChangeArrowheads="1"/>
          </p:cNvSpPr>
          <p:nvPr/>
        </p:nvSpPr>
        <p:spPr bwMode="auto">
          <a:xfrm>
            <a:off x="2187576" y="3397251"/>
            <a:ext cx="1490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Betrayal</a:t>
            </a:r>
          </a:p>
        </p:txBody>
      </p:sp>
      <p:sp>
        <p:nvSpPr>
          <p:cNvPr id="33811" name="Text Box 19">
            <a:extLst>
              <a:ext uri="{FF2B5EF4-FFF2-40B4-BE49-F238E27FC236}">
                <a16:creationId xmlns:a16="http://schemas.microsoft.com/office/drawing/2014/main" id="{11891C72-0759-B70C-C9F9-F08ED3E49DE0}"/>
              </a:ext>
            </a:extLst>
          </p:cNvPr>
          <p:cNvSpPr txBox="1">
            <a:spLocks noChangeArrowheads="1"/>
          </p:cNvSpPr>
          <p:nvPr/>
        </p:nvSpPr>
        <p:spPr bwMode="auto">
          <a:xfrm>
            <a:off x="1703389" y="4005263"/>
            <a:ext cx="20081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Abandoned</a:t>
            </a:r>
          </a:p>
        </p:txBody>
      </p:sp>
      <p:sp>
        <p:nvSpPr>
          <p:cNvPr id="33812" name="Text Box 20">
            <a:extLst>
              <a:ext uri="{FF2B5EF4-FFF2-40B4-BE49-F238E27FC236}">
                <a16:creationId xmlns:a16="http://schemas.microsoft.com/office/drawing/2014/main" id="{43E1AFFB-2715-FE74-1061-CF96246D7BEB}"/>
              </a:ext>
            </a:extLst>
          </p:cNvPr>
          <p:cNvSpPr txBox="1">
            <a:spLocks noChangeArrowheads="1"/>
          </p:cNvSpPr>
          <p:nvPr/>
        </p:nvSpPr>
        <p:spPr bwMode="auto">
          <a:xfrm>
            <a:off x="2208213" y="4652963"/>
            <a:ext cx="16700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Rejection</a:t>
            </a:r>
          </a:p>
        </p:txBody>
      </p:sp>
      <p:sp>
        <p:nvSpPr>
          <p:cNvPr id="33813" name="Text Box 21">
            <a:extLst>
              <a:ext uri="{FF2B5EF4-FFF2-40B4-BE49-F238E27FC236}">
                <a16:creationId xmlns:a16="http://schemas.microsoft.com/office/drawing/2014/main" id="{33BE6ECC-A9B7-1666-D543-2660A2CBD021}"/>
              </a:ext>
            </a:extLst>
          </p:cNvPr>
          <p:cNvSpPr txBox="1">
            <a:spLocks noChangeArrowheads="1"/>
          </p:cNvSpPr>
          <p:nvPr/>
        </p:nvSpPr>
        <p:spPr bwMode="auto">
          <a:xfrm>
            <a:off x="1524000" y="5300663"/>
            <a:ext cx="2660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Disappointment</a:t>
            </a:r>
          </a:p>
        </p:txBody>
      </p:sp>
      <p:sp>
        <p:nvSpPr>
          <p:cNvPr id="40980" name="Text Box 22">
            <a:extLst>
              <a:ext uri="{FF2B5EF4-FFF2-40B4-BE49-F238E27FC236}">
                <a16:creationId xmlns:a16="http://schemas.microsoft.com/office/drawing/2014/main" id="{F1940AB6-AD27-04CE-E914-415D484A4E8D}"/>
              </a:ext>
            </a:extLst>
          </p:cNvPr>
          <p:cNvSpPr txBox="1">
            <a:spLocks noChangeArrowheads="1"/>
          </p:cNvSpPr>
          <p:nvPr/>
        </p:nvSpPr>
        <p:spPr bwMode="auto">
          <a:xfrm>
            <a:off x="1703389" y="2060575"/>
            <a:ext cx="158908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Parent’s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Part</a:t>
            </a:r>
          </a:p>
        </p:txBody>
      </p:sp>
      <p:sp>
        <p:nvSpPr>
          <p:cNvPr id="40981" name="Text Box 23">
            <a:extLst>
              <a:ext uri="{FF2B5EF4-FFF2-40B4-BE49-F238E27FC236}">
                <a16:creationId xmlns:a16="http://schemas.microsoft.com/office/drawing/2014/main" id="{E7AF8516-2F26-3F77-C731-6DC71B68CA14}"/>
              </a:ext>
            </a:extLst>
          </p:cNvPr>
          <p:cNvSpPr txBox="1">
            <a:spLocks noChangeArrowheads="1"/>
          </p:cNvSpPr>
          <p:nvPr/>
        </p:nvSpPr>
        <p:spPr bwMode="auto">
          <a:xfrm>
            <a:off x="8293100" y="3716338"/>
            <a:ext cx="23749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0982" name="Text Box 24">
            <a:extLst>
              <a:ext uri="{FF2B5EF4-FFF2-40B4-BE49-F238E27FC236}">
                <a16:creationId xmlns:a16="http://schemas.microsoft.com/office/drawing/2014/main" id="{25CB3A19-0F33-FF77-A137-2179D5E950BE}"/>
              </a:ext>
            </a:extLst>
          </p:cNvPr>
          <p:cNvSpPr txBox="1">
            <a:spLocks noChangeArrowheads="1"/>
          </p:cNvSpPr>
          <p:nvPr/>
        </p:nvSpPr>
        <p:spPr bwMode="auto">
          <a:xfrm>
            <a:off x="4779963" y="6132513"/>
            <a:ext cx="1606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Our Part</a:t>
            </a:r>
          </a:p>
        </p:txBody>
      </p:sp>
      <p:sp>
        <p:nvSpPr>
          <p:cNvPr id="33817" name="Text Box 25">
            <a:extLst>
              <a:ext uri="{FF2B5EF4-FFF2-40B4-BE49-F238E27FC236}">
                <a16:creationId xmlns:a16="http://schemas.microsoft.com/office/drawing/2014/main" id="{B871903F-3D65-81F3-5936-78C8BF44601F}"/>
              </a:ext>
            </a:extLst>
          </p:cNvPr>
          <p:cNvSpPr txBox="1">
            <a:spLocks noChangeArrowheads="1"/>
          </p:cNvSpPr>
          <p:nvPr/>
        </p:nvSpPr>
        <p:spPr bwMode="auto">
          <a:xfrm>
            <a:off x="1774826" y="5876926"/>
            <a:ext cx="1770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Devaluing</a:t>
            </a:r>
          </a:p>
        </p:txBody>
      </p:sp>
    </p:spTree>
    <p:extLst>
      <p:ext uri="{BB962C8B-B14F-4D97-AF65-F5344CB8AC3E}">
        <p14:creationId xmlns:p14="http://schemas.microsoft.com/office/powerpoint/2010/main" val="2494106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iterate type="lt">
                                    <p:tmPct val="10000"/>
                                  </p:iterate>
                                  <p:childTnLst>
                                    <p:set>
                                      <p:cBhvr>
                                        <p:cTn id="6" dur="1" fill="hold">
                                          <p:stCondLst>
                                            <p:cond delay="0"/>
                                          </p:stCondLst>
                                        </p:cTn>
                                        <p:tgtEl>
                                          <p:spTgt spid="33794"/>
                                        </p:tgtEl>
                                        <p:attrNameLst>
                                          <p:attrName>style.visibility</p:attrName>
                                        </p:attrNameLst>
                                      </p:cBhvr>
                                      <p:to>
                                        <p:strVal val="visible"/>
                                      </p:to>
                                    </p:set>
                                    <p:animEffect transition="in" filter="blinds(horizontal)">
                                      <p:cBhvr>
                                        <p:cTn id="7" dur="5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3810"/>
                                        </p:tgtEl>
                                        <p:attrNameLst>
                                          <p:attrName>style.visibility</p:attrName>
                                        </p:attrNameLst>
                                      </p:cBhvr>
                                      <p:to>
                                        <p:strVal val="visible"/>
                                      </p:to>
                                    </p:set>
                                    <p:animEffect transition="in" filter="blinds(horizontal)">
                                      <p:cBhvr>
                                        <p:cTn id="12" dur="500"/>
                                        <p:tgtEl>
                                          <p:spTgt spid="338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3811"/>
                                        </p:tgtEl>
                                        <p:attrNameLst>
                                          <p:attrName>style.visibility</p:attrName>
                                        </p:attrNameLst>
                                      </p:cBhvr>
                                      <p:to>
                                        <p:strVal val="visible"/>
                                      </p:to>
                                    </p:set>
                                    <p:animEffect transition="in" filter="blinds(horizontal)">
                                      <p:cBhvr>
                                        <p:cTn id="17" dur="500"/>
                                        <p:tgtEl>
                                          <p:spTgt spid="338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3812"/>
                                        </p:tgtEl>
                                        <p:attrNameLst>
                                          <p:attrName>style.visibility</p:attrName>
                                        </p:attrNameLst>
                                      </p:cBhvr>
                                      <p:to>
                                        <p:strVal val="visible"/>
                                      </p:to>
                                    </p:set>
                                    <p:animEffect transition="in" filter="blinds(horizontal)">
                                      <p:cBhvr>
                                        <p:cTn id="22" dur="500"/>
                                        <p:tgtEl>
                                          <p:spTgt spid="338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3813"/>
                                        </p:tgtEl>
                                        <p:attrNameLst>
                                          <p:attrName>style.visibility</p:attrName>
                                        </p:attrNameLst>
                                      </p:cBhvr>
                                      <p:to>
                                        <p:strVal val="visible"/>
                                      </p:to>
                                    </p:set>
                                    <p:animEffect transition="in" filter="blinds(horizontal)">
                                      <p:cBhvr>
                                        <p:cTn id="27" dur="500"/>
                                        <p:tgtEl>
                                          <p:spTgt spid="338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3817"/>
                                        </p:tgtEl>
                                        <p:attrNameLst>
                                          <p:attrName>style.visibility</p:attrName>
                                        </p:attrNameLst>
                                      </p:cBhvr>
                                      <p:to>
                                        <p:strVal val="visible"/>
                                      </p:to>
                                    </p:set>
                                    <p:animEffect transition="in" filter="blinds(horizontal)">
                                      <p:cBhvr>
                                        <p:cTn id="32" dur="500"/>
                                        <p:tgtEl>
                                          <p:spTgt spid="338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1" presetClass="entr" presetSubtype="0" fill="hold" nodeType="clickEffect">
                                  <p:stCondLst>
                                    <p:cond delay="0"/>
                                  </p:stCondLst>
                                  <p:childTnLst>
                                    <p:set>
                                      <p:cBhvr>
                                        <p:cTn id="36" dur="1" fill="hold">
                                          <p:stCondLst>
                                            <p:cond delay="0"/>
                                          </p:stCondLst>
                                        </p:cTn>
                                        <p:tgtEl>
                                          <p:spTgt spid="33795"/>
                                        </p:tgtEl>
                                        <p:attrNameLst>
                                          <p:attrName>style.visibility</p:attrName>
                                        </p:attrNameLst>
                                      </p:cBhvr>
                                      <p:to>
                                        <p:strVal val="visible"/>
                                      </p:to>
                                    </p:set>
                                    <p:animEffect transition="in" filter="fade">
                                      <p:cBhvr>
                                        <p:cTn id="37" dur="770" decel="100000"/>
                                        <p:tgtEl>
                                          <p:spTgt spid="33795"/>
                                        </p:tgtEl>
                                      </p:cBhvr>
                                    </p:animEffect>
                                    <p:animScale>
                                      <p:cBhvr>
                                        <p:cTn id="38" dur="770" decel="100000"/>
                                        <p:tgtEl>
                                          <p:spTgt spid="33795"/>
                                        </p:tgtEl>
                                      </p:cBhvr>
                                      <p:from x="10000" y="10000"/>
                                      <p:to x="200000" y="450000"/>
                                    </p:animScale>
                                    <p:animScale>
                                      <p:cBhvr>
                                        <p:cTn id="39" dur="1230" accel="100000" fill="hold">
                                          <p:stCondLst>
                                            <p:cond delay="770"/>
                                          </p:stCondLst>
                                        </p:cTn>
                                        <p:tgtEl>
                                          <p:spTgt spid="33795"/>
                                        </p:tgtEl>
                                      </p:cBhvr>
                                      <p:from x="200000" y="450000"/>
                                      <p:to x="100000" y="100000"/>
                                    </p:animScale>
                                    <p:set>
                                      <p:cBhvr>
                                        <p:cTn id="40" dur="770" fill="hold"/>
                                        <p:tgtEl>
                                          <p:spTgt spid="33795"/>
                                        </p:tgtEl>
                                        <p:attrNameLst>
                                          <p:attrName>ppt_x</p:attrName>
                                        </p:attrNameLst>
                                      </p:cBhvr>
                                      <p:to>
                                        <p:strVal val="(0.5)"/>
                                      </p:to>
                                    </p:set>
                                    <p:anim from="(0.5)" to="(#ppt_x)" calcmode="lin" valueType="num">
                                      <p:cBhvr>
                                        <p:cTn id="41" dur="1230" accel="100000" fill="hold">
                                          <p:stCondLst>
                                            <p:cond delay="770"/>
                                          </p:stCondLst>
                                        </p:cTn>
                                        <p:tgtEl>
                                          <p:spTgt spid="33795"/>
                                        </p:tgtEl>
                                        <p:attrNameLst>
                                          <p:attrName>ppt_x</p:attrName>
                                        </p:attrNameLst>
                                      </p:cBhvr>
                                    </p:anim>
                                    <p:set>
                                      <p:cBhvr>
                                        <p:cTn id="42" dur="770" fill="hold"/>
                                        <p:tgtEl>
                                          <p:spTgt spid="33795"/>
                                        </p:tgtEl>
                                        <p:attrNameLst>
                                          <p:attrName>ppt_y</p:attrName>
                                        </p:attrNameLst>
                                      </p:cBhvr>
                                      <p:to>
                                        <p:strVal val="(#ppt_y+0.4)"/>
                                      </p:to>
                                    </p:set>
                                    <p:anim from="(#ppt_y+0.4)" to="(#ppt_y)" calcmode="lin" valueType="num">
                                      <p:cBhvr>
                                        <p:cTn id="43" dur="1230" accel="100000" fill="hold">
                                          <p:stCondLst>
                                            <p:cond delay="770"/>
                                          </p:stCondLst>
                                        </p:cTn>
                                        <p:tgtEl>
                                          <p:spTgt spid="33795"/>
                                        </p:tgtEl>
                                        <p:attrNameLst>
                                          <p:attrName>ppt_y</p:attrName>
                                        </p:attrNameLst>
                                      </p:cBhvr>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xit" presetSubtype="10" fill="hold" nodeType="clickEffect">
                                  <p:stCondLst>
                                    <p:cond delay="0"/>
                                  </p:stCondLst>
                                  <p:childTnLst>
                                    <p:animEffect transition="out" filter="blinds(horizontal)">
                                      <p:cBhvr>
                                        <p:cTn id="47" dur="500"/>
                                        <p:tgtEl>
                                          <p:spTgt spid="33808"/>
                                        </p:tgtEl>
                                      </p:cBhvr>
                                    </p:animEffect>
                                    <p:set>
                                      <p:cBhvr>
                                        <p:cTn id="48" dur="1" fill="hold">
                                          <p:stCondLst>
                                            <p:cond delay="499"/>
                                          </p:stCondLst>
                                        </p:cTn>
                                        <p:tgtEl>
                                          <p:spTgt spid="33808"/>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35" presetClass="path" presetSubtype="0" accel="50000" decel="50000" fill="hold" nodeType="clickEffect">
                                  <p:stCondLst>
                                    <p:cond delay="0"/>
                                  </p:stCondLst>
                                  <p:childTnLst>
                                    <p:animMotion origin="layout" path="M 0 0  L -0.25 0  E" pathEditMode="relative" ptsTypes="">
                                      <p:cBhvr>
                                        <p:cTn id="52" dur="2000" fill="hold"/>
                                        <p:tgtEl>
                                          <p:spTgt spid="33807"/>
                                        </p:tgtEl>
                                        <p:attrNameLst>
                                          <p:attrName>ppt_x</p:attrName>
                                          <p:attrName>ppt_y</p:attrName>
                                        </p:attrNameLst>
                                      </p:cBhvr>
                                    </p:animMotion>
                                  </p:childTnLst>
                                </p:cTn>
                              </p:par>
                            </p:childTnLst>
                          </p:cTn>
                        </p:par>
                      </p:childTnLst>
                    </p:cTn>
                  </p:par>
                  <p:par>
                    <p:cTn id="53" fill="hold" nodeType="clickPar">
                      <p:stCondLst>
                        <p:cond delay="indefinite"/>
                      </p:stCondLst>
                      <p:childTnLst>
                        <p:par>
                          <p:cTn id="54" fill="hold" nodeType="withGroup">
                            <p:stCondLst>
                              <p:cond delay="0"/>
                            </p:stCondLst>
                            <p:childTnLst>
                              <p:par>
                                <p:cTn id="55" presetID="0" presetClass="path" presetSubtype="0" accel="50000" decel="50000" fill="hold" nodeType="clickEffect">
                                  <p:stCondLst>
                                    <p:cond delay="0"/>
                                  </p:stCondLst>
                                  <p:childTnLst>
                                    <p:animMotion origin="layout" path="M 0.07083 -0.0666 L 0.0875 -0.31082 " pathEditMode="relative" ptsTypes="AA">
                                      <p:cBhvr>
                                        <p:cTn id="56" dur="2000" fill="hold"/>
                                        <p:tgtEl>
                                          <p:spTgt spid="33804"/>
                                        </p:tgtEl>
                                        <p:attrNameLst>
                                          <p:attrName>ppt_x</p:attrName>
                                          <p:attrName>ppt_y</p:attrName>
                                        </p:attrNameLst>
                                      </p:cBhvr>
                                    </p:animMotion>
                                  </p:childTnLst>
                                </p:cTn>
                              </p:par>
                            </p:childTnLst>
                          </p:cTn>
                        </p:par>
                      </p:childTnLst>
                    </p:cTn>
                  </p:par>
                  <p:par>
                    <p:cTn id="57" fill="hold" nodeType="clickPar">
                      <p:stCondLst>
                        <p:cond delay="indefinite"/>
                      </p:stCondLst>
                      <p:childTnLst>
                        <p:par>
                          <p:cTn id="58" fill="hold" nodeType="withGroup">
                            <p:stCondLst>
                              <p:cond delay="0"/>
                            </p:stCondLst>
                            <p:childTnLst>
                              <p:par>
                                <p:cTn id="59" presetID="0" presetClass="path" presetSubtype="0" accel="50000" decel="50000" fill="hold" nodeType="clickEffect">
                                  <p:stCondLst>
                                    <p:cond delay="0"/>
                                  </p:stCondLst>
                                  <p:childTnLst>
                                    <p:animMotion origin="layout" path="M -0.0151 -0.03495 C -0.02825 -0.04583 -0.02226 -0.04305 -0.0319 -0.04653 C -0.0444 -0.05648 -0.0569 -0.0618 -0.07187 -0.06597 C -0.07929 -0.07176 -0.09101 -0.08194 -0.09843 -0.08518 C -0.14101 -0.10301 -0.18502 -0.10995 -0.22981 -0.11227 C -0.322 -0.13912 -0.23867 -0.1162 -0.48645 -0.11435 C -0.51445 -0.11319 -0.52083 -0.11643 -0.53971 -0.11042 C -0.54127 -0.10995 -0.54309 -0.10903 -0.54466 -0.10856 C -0.54752 -0.10764 -0.55013 -0.10741 -0.55312 -0.10648 C -0.55638 -0.10532 -0.56302 -0.10278 -0.56302 -0.10255 C -0.56627 -0.10023 -0.56927 -0.0963 -0.57291 -0.09491 C -0.58372 -0.09097 -0.59518 -0.08819 -0.60468 -0.08148 C -0.60898 -0.07361 -0.61237 -0.06481 -0.61783 -0.05833 C -0.61836 -0.05648 -0.61888 -0.0544 -0.61966 -0.05255 C -0.62044 -0.05046 -0.622 -0.04861 -0.62278 -0.04653 C -0.62812 -0.03241 -0.6302 -0.01643 -0.63476 -0.00208 C -0.6345 0.00949 -0.65117 0.09028 -0.61966 0.10208 C -0.60781 0.11134 -0.59531 0.11227 -0.58138 0.11366 C -0.5095 0.13542 -0.43802 0.12431 -0.36158 0.12523 C -0.35664 0.12546 -0.30911 0.12732 -0.29674 0.12894 C -0.28958 0.13009 -0.28229 0.13357 -0.275 0.13472 C -0.20833 0.13403 -0.15104 0.14907 -0.09166 0.12732 C -0.08815 0.12477 -0.08528 0.12199 -0.08177 0.11945 C -0.08033 0.11829 -0.07669 0.11574 -0.07669 0.11597 C -0.07565 0.11389 -0.07513 0.11157 -0.07356 0.10995 C -0.07226 0.10833 -0.06979 0.10787 -0.06862 0.10602 C -0.06731 0.1044 -0.06757 0.10208 -0.06666 0.10023 C -0.0651 0.0963 -0.06237 0.09259 -0.06028 0.08866 C -0.05924 0.08704 -0.0569 0.0875 -0.0552 0.08681 C -0.05273 0.08565 -0.05065 0.08426 -0.04843 0.08287 C -0.04739 0.08102 -0.04674 0.0787 -0.04518 0.07708 C -0.04388 0.07546 -0.04153 0.075 -0.04023 0.07315 C -0.03906 0.07153 -0.03945 0.06898 -0.03841 0.06736 C -0.03489 0.06111 -0.02929 0.05579 -0.02513 0.05 C -0.01783 0.04005 -0.02083 0.03125 -0.01002 0.02292 C -0.00898 0.01898 -0.00885 0.01458 -0.0069 0.01134 C -0.00481 0.00741 -4.16667E-6 -0.00023 -4.16667E-6 -7.40741E-7 " pathEditMode="relative" rAng="0" ptsTypes="AAAAAAAAAAAAAAAAAAAAAAAAAAAAAAAAAAAAA">
                                      <p:cBhvr>
                                        <p:cTn id="60" dur="5000" fill="hold"/>
                                        <p:tgtEl>
                                          <p:spTgt spid="33805"/>
                                        </p:tgtEl>
                                        <p:attrNameLst>
                                          <p:attrName>ppt_x</p:attrName>
                                          <p:attrName>ppt_y</p:attrName>
                                        </p:attrNameLst>
                                      </p:cBhvr>
                                      <p:rCtr x="-30443" y="4190"/>
                                    </p:animMotion>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nodeType="clickEffect">
                                  <p:stCondLst>
                                    <p:cond delay="0"/>
                                  </p:stCondLst>
                                  <p:childTnLst>
                                    <p:set>
                                      <p:cBhvr>
                                        <p:cTn id="64" dur="1" fill="hold">
                                          <p:stCondLst>
                                            <p:cond delay="0"/>
                                          </p:stCondLst>
                                        </p:cTn>
                                        <p:tgtEl>
                                          <p:spTgt spid="33805"/>
                                        </p:tgtEl>
                                        <p:attrNameLst>
                                          <p:attrName>style.visibility</p:attrName>
                                        </p:attrNameLst>
                                      </p:cBhvr>
                                      <p:to>
                                        <p:strVal val="visible"/>
                                      </p:to>
                                    </p:set>
                                    <p:animEffect transition="in" filter="dissolve">
                                      <p:cBhvr>
                                        <p:cTn id="65" dur="500"/>
                                        <p:tgtEl>
                                          <p:spTgt spid="3380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63" presetClass="path" presetSubtype="0" accel="50000" decel="50000" fill="hold" nodeType="clickEffect">
                                  <p:stCondLst>
                                    <p:cond delay="0"/>
                                  </p:stCondLst>
                                  <p:childTnLst>
                                    <p:animMotion origin="layout" path="M 0.04167 0.00832 L 0.45 0.00832 " pathEditMode="relative" rAng="0" ptsTypes="AA">
                                      <p:cBhvr>
                                        <p:cTn id="69" dur="2000" fill="hold"/>
                                        <p:tgtEl>
                                          <p:spTgt spid="33801"/>
                                        </p:tgtEl>
                                        <p:attrNameLst>
                                          <p:attrName>ppt_x</p:attrName>
                                          <p:attrName>ppt_y</p:attrName>
                                        </p:attrNameLst>
                                      </p:cBhvr>
                                      <p:rCtr x="20417" y="0"/>
                                    </p:animMotion>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nodeType="clickEffect">
                                  <p:stCondLst>
                                    <p:cond delay="0"/>
                                  </p:stCondLst>
                                  <p:childTnLst>
                                    <p:set>
                                      <p:cBhvr>
                                        <p:cTn id="73" dur="1" fill="hold">
                                          <p:stCondLst>
                                            <p:cond delay="0"/>
                                          </p:stCondLst>
                                        </p:cTn>
                                        <p:tgtEl>
                                          <p:spTgt spid="33803"/>
                                        </p:tgtEl>
                                        <p:attrNameLst>
                                          <p:attrName>style.visibility</p:attrName>
                                        </p:attrNameLst>
                                      </p:cBhvr>
                                      <p:to>
                                        <p:strVal val="visible"/>
                                      </p:to>
                                    </p:set>
                                    <p:animEffect transition="in" filter="dissolve">
                                      <p:cBhvr>
                                        <p:cTn id="74" dur="500"/>
                                        <p:tgtEl>
                                          <p:spTgt spid="3380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9" presetClass="entr" presetSubtype="0" fill="hold" nodeType="clickEffect">
                                  <p:stCondLst>
                                    <p:cond delay="0"/>
                                  </p:stCondLst>
                                  <p:childTnLst>
                                    <p:set>
                                      <p:cBhvr>
                                        <p:cTn id="78" dur="1" fill="hold">
                                          <p:stCondLst>
                                            <p:cond delay="0"/>
                                          </p:stCondLst>
                                        </p:cTn>
                                        <p:tgtEl>
                                          <p:spTgt spid="33802"/>
                                        </p:tgtEl>
                                        <p:attrNameLst>
                                          <p:attrName>style.visibility</p:attrName>
                                        </p:attrNameLst>
                                      </p:cBhvr>
                                      <p:to>
                                        <p:strVal val="visible"/>
                                      </p:to>
                                    </p:set>
                                    <p:animEffect transition="in" filter="dissolve">
                                      <p:cBhvr>
                                        <p:cTn id="79" dur="500"/>
                                        <p:tgtEl>
                                          <p:spTgt spid="3380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nodeType="clickEffect">
                                  <p:stCondLst>
                                    <p:cond delay="0"/>
                                  </p:stCondLst>
                                  <p:childTnLst>
                                    <p:set>
                                      <p:cBhvr>
                                        <p:cTn id="83" dur="1" fill="hold">
                                          <p:stCondLst>
                                            <p:cond delay="0"/>
                                          </p:stCondLst>
                                        </p:cTn>
                                        <p:tgtEl>
                                          <p:spTgt spid="33809"/>
                                        </p:tgtEl>
                                        <p:attrNameLst>
                                          <p:attrName>style.visibility</p:attrName>
                                        </p:attrNameLst>
                                      </p:cBhvr>
                                      <p:to>
                                        <p:strVal val="visible"/>
                                      </p:to>
                                    </p:set>
                                    <p:animEffect transition="in" filter="blinds(horizontal)">
                                      <p:cBhvr>
                                        <p:cTn id="84" dur="500"/>
                                        <p:tgtEl>
                                          <p:spTgt spid="33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802" grpId="0" animBg="1"/>
      <p:bldP spid="33803" grpId="0" animBg="1"/>
      <p:bldP spid="33807" grpId="0" animBg="1"/>
      <p:bldP spid="33810" grpId="0"/>
      <p:bldP spid="33811" grpId="0"/>
      <p:bldP spid="33812" grpId="0"/>
      <p:bldP spid="33813" grpId="0"/>
      <p:bldP spid="338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B42D-A8A7-8EA6-50E3-CB38D2C23D7D}"/>
              </a:ext>
            </a:extLst>
          </p:cNvPr>
          <p:cNvSpPr>
            <a:spLocks noGrp="1"/>
          </p:cNvSpPr>
          <p:nvPr>
            <p:ph type="title"/>
          </p:nvPr>
        </p:nvSpPr>
        <p:spPr/>
        <p:txBody>
          <a:bodyPr>
            <a:normAutofit/>
          </a:bodyPr>
          <a:lstStyle/>
          <a:p>
            <a:r>
              <a:rPr kumimoji="0" lang="en-CA" sz="28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What implications for marriage does Colossians 1:14-23 teach us about Christ as THE Secure Bond for husbands and wives? </a:t>
            </a:r>
            <a:endParaRPr lang="en-CA" sz="2800" dirty="0"/>
          </a:p>
        </p:txBody>
      </p:sp>
      <p:sp>
        <p:nvSpPr>
          <p:cNvPr id="3" name="Content Placeholder 2">
            <a:extLst>
              <a:ext uri="{FF2B5EF4-FFF2-40B4-BE49-F238E27FC236}">
                <a16:creationId xmlns:a16="http://schemas.microsoft.com/office/drawing/2014/main" id="{1009DF7C-CF3F-9D03-7ACF-9F3AC29F0BEA}"/>
              </a:ext>
            </a:extLst>
          </p:cNvPr>
          <p:cNvSpPr>
            <a:spLocks noGrp="1"/>
          </p:cNvSpPr>
          <p:nvPr>
            <p:ph idx="1"/>
          </p:nvPr>
        </p:nvSpPr>
        <p:spPr>
          <a:xfrm>
            <a:off x="838200" y="1825625"/>
            <a:ext cx="10515600" cy="5224104"/>
          </a:xfrm>
        </p:spPr>
        <p:txBody>
          <a:bodyPr>
            <a:normAutofit fontScale="85000" lnSpcReduction="20000"/>
          </a:bodyPr>
          <a:lstStyle/>
          <a:p>
            <a:r>
              <a:rPr lang="en-CA" dirty="0"/>
              <a:t>11)   We are to </a:t>
            </a:r>
            <a:r>
              <a:rPr lang="en-CA" b="1" i="1" dirty="0"/>
              <a:t>Remain</a:t>
            </a:r>
            <a:r>
              <a:rPr lang="en-CA" dirty="0"/>
              <a:t> Firm in our Faith in Christ, and  </a:t>
            </a:r>
            <a:r>
              <a:rPr lang="en-CA" b="1" i="1" dirty="0"/>
              <a:t>Reproduce</a:t>
            </a:r>
            <a:r>
              <a:rPr lang="en-CA" dirty="0"/>
              <a:t> Fruit in our lives in order to be </a:t>
            </a:r>
            <a:r>
              <a:rPr lang="en-CA" b="1" i="1" dirty="0"/>
              <a:t>real</a:t>
            </a:r>
            <a:r>
              <a:rPr lang="en-CA" dirty="0"/>
              <a:t> in our walk. (Especially the motives of our heart)      “</a:t>
            </a:r>
            <a:r>
              <a:rPr lang="en-US" dirty="0"/>
              <a:t>if indeed you continue in the faith, stable and steadfast, not shifting from the hope of the gospel that you heard, which has been proclaimed in all creation under heaven, and of which I, Paul, became a minister”  </a:t>
            </a:r>
          </a:p>
          <a:p>
            <a:endParaRPr lang="en-US" dirty="0"/>
          </a:p>
          <a:p>
            <a:r>
              <a:rPr lang="en-US" dirty="0"/>
              <a:t>We are the ONLY Gospel a lost world reads. IF we are not genuine in private this will eventually be seen in public.  Character and Credibility is developed in private, serving for the right reasons. </a:t>
            </a:r>
          </a:p>
          <a:p>
            <a:endParaRPr lang="en-US" dirty="0"/>
          </a:p>
          <a:p>
            <a:r>
              <a:rPr lang="en-US" b="1" i="1" dirty="0"/>
              <a:t>Implications for marriage: </a:t>
            </a:r>
            <a:r>
              <a:rPr lang="en-US" dirty="0"/>
              <a:t>If a Husband and wife live for Image Management, they will draw around themselves people who life for themselves. What is the criteria for a husband and wife to live authentic lives? (See Matthew 25:32-47, James 1:26-27, 1 Timothy 6:6-10, 17-19, Ephesians 5:21-33, Colossians 3:1-20, 2 Peter 1:3-12)</a:t>
            </a:r>
          </a:p>
          <a:p>
            <a:endParaRPr lang="en-US" dirty="0"/>
          </a:p>
          <a:p>
            <a:r>
              <a:rPr lang="en-US" dirty="0"/>
              <a:t> </a:t>
            </a:r>
            <a:endParaRPr lang="en-CA" dirty="0"/>
          </a:p>
        </p:txBody>
      </p:sp>
    </p:spTree>
    <p:extLst>
      <p:ext uri="{BB962C8B-B14F-4D97-AF65-F5344CB8AC3E}">
        <p14:creationId xmlns:p14="http://schemas.microsoft.com/office/powerpoint/2010/main" val="166162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97D66-FB65-EC60-A1F9-F8087B90ACA5}"/>
              </a:ext>
            </a:extLst>
          </p:cNvPr>
          <p:cNvSpPr>
            <a:spLocks noGrp="1"/>
          </p:cNvSpPr>
          <p:nvPr>
            <p:ph type="title"/>
          </p:nvPr>
        </p:nvSpPr>
        <p:spPr/>
        <p:txBody>
          <a:bodyPr/>
          <a:lstStyle/>
          <a:p>
            <a:r>
              <a:rPr lang="en-CA" dirty="0"/>
              <a:t>So what are we going to do about this as a Husband and wife? </a:t>
            </a:r>
          </a:p>
        </p:txBody>
      </p:sp>
      <p:sp>
        <p:nvSpPr>
          <p:cNvPr id="3" name="Content Placeholder 2">
            <a:extLst>
              <a:ext uri="{FF2B5EF4-FFF2-40B4-BE49-F238E27FC236}">
                <a16:creationId xmlns:a16="http://schemas.microsoft.com/office/drawing/2014/main" id="{F0E63C6F-0A94-8FA2-A1A1-AF20C2B4D705}"/>
              </a:ext>
            </a:extLst>
          </p:cNvPr>
          <p:cNvSpPr>
            <a:spLocks noGrp="1"/>
          </p:cNvSpPr>
          <p:nvPr>
            <p:ph idx="1"/>
          </p:nvPr>
        </p:nvSpPr>
        <p:spPr/>
        <p:txBody>
          <a:bodyPr>
            <a:normAutofit lnSpcReduction="10000"/>
          </a:bodyPr>
          <a:lstStyle/>
          <a:p>
            <a:r>
              <a:rPr lang="en-CA" dirty="0"/>
              <a:t>He paid a debt He did not owe</a:t>
            </a:r>
          </a:p>
          <a:p>
            <a:endParaRPr lang="en-CA" dirty="0"/>
          </a:p>
          <a:p>
            <a:r>
              <a:rPr lang="en-CA" dirty="0"/>
              <a:t>I owed a debt I could not pay</a:t>
            </a:r>
          </a:p>
          <a:p>
            <a:endParaRPr lang="en-CA" dirty="0"/>
          </a:p>
          <a:p>
            <a:r>
              <a:rPr lang="en-CA" dirty="0"/>
              <a:t>I needed someone to take my S.I.N. away</a:t>
            </a:r>
          </a:p>
          <a:p>
            <a:endParaRPr lang="en-CA" dirty="0"/>
          </a:p>
          <a:p>
            <a:r>
              <a:rPr lang="en-CA" dirty="0"/>
              <a:t>I now can sing a brand new song – Amazing Grace!</a:t>
            </a:r>
          </a:p>
          <a:p>
            <a:endParaRPr lang="en-CA" dirty="0"/>
          </a:p>
          <a:p>
            <a:r>
              <a:rPr lang="en-CA" dirty="0"/>
              <a:t>Christ Jesus Paid a Debt I could NEVER PAY!</a:t>
            </a:r>
          </a:p>
        </p:txBody>
      </p:sp>
    </p:spTree>
    <p:extLst>
      <p:ext uri="{BB962C8B-B14F-4D97-AF65-F5344CB8AC3E}">
        <p14:creationId xmlns:p14="http://schemas.microsoft.com/office/powerpoint/2010/main" val="19360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300"/>
            </a:gs>
            <a:gs pos="99001">
              <a:srgbClr val="003300"/>
            </a:gs>
            <a:gs pos="100000">
              <a:srgbClr val="000B00"/>
            </a:gs>
          </a:gsLst>
          <a:lin ang="5400000" scaled="1"/>
        </a:gra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44A5552-9F66-2AAD-2850-45A3C58F43DC}"/>
              </a:ext>
            </a:extLst>
          </p:cNvPr>
          <p:cNvSpPr>
            <a:spLocks noGrp="1" noChangeArrowheads="1"/>
          </p:cNvSpPr>
          <p:nvPr>
            <p:ph type="title"/>
          </p:nvPr>
        </p:nvSpPr>
        <p:spPr>
          <a:xfrm>
            <a:off x="1847850" y="0"/>
            <a:ext cx="8820150" cy="1143000"/>
          </a:xfrm>
        </p:spPr>
        <p:txBody>
          <a:bodyPr/>
          <a:lstStyle/>
          <a:p>
            <a:pPr algn="l"/>
            <a:r>
              <a:rPr lang="en-US" altLang="en-US" sz="2800">
                <a:solidFill>
                  <a:schemeClr val="bg1"/>
                </a:solidFill>
                <a:cs typeface="Arial" panose="020B0604020202020204" pitchFamily="34" charset="0"/>
              </a:rPr>
              <a:t>Though my father and mother forsake me,</a:t>
            </a:r>
            <a:br>
              <a:rPr lang="en-US" altLang="en-US" sz="2800">
                <a:solidFill>
                  <a:schemeClr val="bg1"/>
                </a:solidFill>
                <a:cs typeface="Arial" panose="020B0604020202020204" pitchFamily="34" charset="0"/>
              </a:rPr>
            </a:br>
            <a:r>
              <a:rPr lang="en-US" altLang="en-US" sz="2800">
                <a:solidFill>
                  <a:schemeClr val="bg1"/>
                </a:solidFill>
                <a:cs typeface="Arial" panose="020B0604020202020204" pitchFamily="34" charset="0"/>
              </a:rPr>
              <a:t>    the LORD will receive me.  Psalm 27:10</a:t>
            </a:r>
          </a:p>
        </p:txBody>
      </p:sp>
      <p:grpSp>
        <p:nvGrpSpPr>
          <p:cNvPr id="33795" name="Group 3">
            <a:extLst>
              <a:ext uri="{FF2B5EF4-FFF2-40B4-BE49-F238E27FC236}">
                <a16:creationId xmlns:a16="http://schemas.microsoft.com/office/drawing/2014/main" id="{A49F7B6D-B658-F2BA-072F-9BADB818BA63}"/>
              </a:ext>
            </a:extLst>
          </p:cNvPr>
          <p:cNvGrpSpPr>
            <a:grpSpLocks/>
          </p:cNvGrpSpPr>
          <p:nvPr/>
        </p:nvGrpSpPr>
        <p:grpSpPr bwMode="auto">
          <a:xfrm>
            <a:off x="4572000" y="2209800"/>
            <a:ext cx="2209800" cy="3810000"/>
            <a:chOff x="1776" y="2496"/>
            <a:chExt cx="576" cy="1200"/>
          </a:xfrm>
        </p:grpSpPr>
        <p:sp>
          <p:nvSpPr>
            <p:cNvPr id="33796" name="Line 4">
              <a:extLst>
                <a:ext uri="{FF2B5EF4-FFF2-40B4-BE49-F238E27FC236}">
                  <a16:creationId xmlns:a16="http://schemas.microsoft.com/office/drawing/2014/main" id="{52C626E4-BEFF-C3AB-8BA4-7B3231C79A9C}"/>
                </a:ext>
              </a:extLst>
            </p:cNvPr>
            <p:cNvSpPr>
              <a:spLocks noChangeShapeType="1"/>
            </p:cNvSpPr>
            <p:nvPr/>
          </p:nvSpPr>
          <p:spPr bwMode="auto">
            <a:xfrm>
              <a:off x="2064" y="2496"/>
              <a:ext cx="0" cy="120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CA">
                <a:solidFill>
                  <a:srgbClr val="000000"/>
                </a:solidFill>
                <a:latin typeface="Arial" panose="020B0604020202020204" pitchFamily="34" charset="0"/>
                <a:cs typeface="Arial" panose="020B0604020202020204" pitchFamily="34" charset="0"/>
              </a:endParaRPr>
            </a:p>
          </p:txBody>
        </p:sp>
        <p:sp>
          <p:nvSpPr>
            <p:cNvPr id="33797" name="Line 5">
              <a:extLst>
                <a:ext uri="{FF2B5EF4-FFF2-40B4-BE49-F238E27FC236}">
                  <a16:creationId xmlns:a16="http://schemas.microsoft.com/office/drawing/2014/main" id="{E498CE76-E34E-4E46-52D8-B09A109764B7}"/>
                </a:ext>
              </a:extLst>
            </p:cNvPr>
            <p:cNvSpPr>
              <a:spLocks noChangeShapeType="1"/>
            </p:cNvSpPr>
            <p:nvPr/>
          </p:nvSpPr>
          <p:spPr bwMode="auto">
            <a:xfrm>
              <a:off x="1776" y="2784"/>
              <a:ext cx="576" cy="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CA">
                <a:solidFill>
                  <a:srgbClr val="000000"/>
                </a:solidFill>
                <a:latin typeface="Arial" panose="020B0604020202020204" pitchFamily="34" charset="0"/>
                <a:cs typeface="Arial" panose="020B0604020202020204" pitchFamily="34" charset="0"/>
              </a:endParaRPr>
            </a:p>
          </p:txBody>
        </p:sp>
      </p:grpSp>
      <p:sp>
        <p:nvSpPr>
          <p:cNvPr id="33798" name="Freeform 6">
            <a:extLst>
              <a:ext uri="{FF2B5EF4-FFF2-40B4-BE49-F238E27FC236}">
                <a16:creationId xmlns:a16="http://schemas.microsoft.com/office/drawing/2014/main" id="{215CB31F-9D8B-6093-FEEF-3FFED701F19A}"/>
              </a:ext>
            </a:extLst>
          </p:cNvPr>
          <p:cNvSpPr>
            <a:spLocks/>
          </p:cNvSpPr>
          <p:nvPr/>
        </p:nvSpPr>
        <p:spPr bwMode="auto">
          <a:xfrm>
            <a:off x="1536700" y="3124201"/>
            <a:ext cx="3074988" cy="3903663"/>
          </a:xfrm>
          <a:custGeom>
            <a:avLst/>
            <a:gdLst>
              <a:gd name="T0" fmla="*/ 0 w 1937"/>
              <a:gd name="T1" fmla="*/ 10 h 2459"/>
              <a:gd name="T2" fmla="*/ 117 w 1937"/>
              <a:gd name="T3" fmla="*/ 19 h 2459"/>
              <a:gd name="T4" fmla="*/ 318 w 1937"/>
              <a:gd name="T5" fmla="*/ 27 h 2459"/>
              <a:gd name="T6" fmla="*/ 593 w 1937"/>
              <a:gd name="T7" fmla="*/ 44 h 2459"/>
              <a:gd name="T8" fmla="*/ 685 w 1937"/>
              <a:gd name="T9" fmla="*/ 2 h 2459"/>
              <a:gd name="T10" fmla="*/ 927 w 1937"/>
              <a:gd name="T11" fmla="*/ 27 h 2459"/>
              <a:gd name="T12" fmla="*/ 1052 w 1937"/>
              <a:gd name="T13" fmla="*/ 102 h 2459"/>
              <a:gd name="T14" fmla="*/ 1136 w 1937"/>
              <a:gd name="T15" fmla="*/ 94 h 2459"/>
              <a:gd name="T16" fmla="*/ 1211 w 1937"/>
              <a:gd name="T17" fmla="*/ 52 h 2459"/>
              <a:gd name="T18" fmla="*/ 1369 w 1937"/>
              <a:gd name="T19" fmla="*/ 2 h 2459"/>
              <a:gd name="T20" fmla="*/ 1637 w 1937"/>
              <a:gd name="T21" fmla="*/ 35 h 2459"/>
              <a:gd name="T22" fmla="*/ 1937 w 1937"/>
              <a:gd name="T23" fmla="*/ 27 h 2459"/>
              <a:gd name="T24" fmla="*/ 1929 w 1937"/>
              <a:gd name="T25" fmla="*/ 202 h 2459"/>
              <a:gd name="T26" fmla="*/ 1904 w 1937"/>
              <a:gd name="T27" fmla="*/ 278 h 2459"/>
              <a:gd name="T28" fmla="*/ 1879 w 1937"/>
              <a:gd name="T29" fmla="*/ 570 h 2459"/>
              <a:gd name="T30" fmla="*/ 1870 w 1937"/>
              <a:gd name="T31" fmla="*/ 637 h 2459"/>
              <a:gd name="T32" fmla="*/ 1778 w 1937"/>
              <a:gd name="T33" fmla="*/ 703 h 2459"/>
              <a:gd name="T34" fmla="*/ 1770 w 1937"/>
              <a:gd name="T35" fmla="*/ 728 h 2459"/>
              <a:gd name="T36" fmla="*/ 1753 w 1937"/>
              <a:gd name="T37" fmla="*/ 753 h 2459"/>
              <a:gd name="T38" fmla="*/ 1728 w 1937"/>
              <a:gd name="T39" fmla="*/ 870 h 2459"/>
              <a:gd name="T40" fmla="*/ 1762 w 1937"/>
              <a:gd name="T41" fmla="*/ 1313 h 2459"/>
              <a:gd name="T42" fmla="*/ 1653 w 1937"/>
              <a:gd name="T43" fmla="*/ 1780 h 2459"/>
              <a:gd name="T44" fmla="*/ 1620 w 1937"/>
              <a:gd name="T45" fmla="*/ 1872 h 2459"/>
              <a:gd name="T46" fmla="*/ 1628 w 1937"/>
              <a:gd name="T47" fmla="*/ 2006 h 2459"/>
              <a:gd name="T48" fmla="*/ 1678 w 1937"/>
              <a:gd name="T49" fmla="*/ 2056 h 2459"/>
              <a:gd name="T50" fmla="*/ 1762 w 1937"/>
              <a:gd name="T51" fmla="*/ 2156 h 2459"/>
              <a:gd name="T52" fmla="*/ 1703 w 1937"/>
              <a:gd name="T53" fmla="*/ 2256 h 2459"/>
              <a:gd name="T54" fmla="*/ 1662 w 1937"/>
              <a:gd name="T55" fmla="*/ 2415 h 2459"/>
              <a:gd name="T56" fmla="*/ 1628 w 1937"/>
              <a:gd name="T57" fmla="*/ 2406 h 2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7" h="2459">
                <a:moveTo>
                  <a:pt x="0" y="10"/>
                </a:moveTo>
                <a:cubicBezTo>
                  <a:pt x="50" y="0"/>
                  <a:pt x="68" y="16"/>
                  <a:pt x="117" y="19"/>
                </a:cubicBezTo>
                <a:cubicBezTo>
                  <a:pt x="184" y="24"/>
                  <a:pt x="251" y="24"/>
                  <a:pt x="318" y="27"/>
                </a:cubicBezTo>
                <a:cubicBezTo>
                  <a:pt x="400" y="83"/>
                  <a:pt x="492" y="48"/>
                  <a:pt x="593" y="44"/>
                </a:cubicBezTo>
                <a:cubicBezTo>
                  <a:pt x="625" y="28"/>
                  <a:pt x="655" y="22"/>
                  <a:pt x="685" y="2"/>
                </a:cubicBezTo>
                <a:cubicBezTo>
                  <a:pt x="777" y="7"/>
                  <a:pt x="841" y="17"/>
                  <a:pt x="927" y="27"/>
                </a:cubicBezTo>
                <a:cubicBezTo>
                  <a:pt x="977" y="43"/>
                  <a:pt x="1002" y="86"/>
                  <a:pt x="1052" y="102"/>
                </a:cubicBezTo>
                <a:cubicBezTo>
                  <a:pt x="1080" y="99"/>
                  <a:pt x="1109" y="102"/>
                  <a:pt x="1136" y="94"/>
                </a:cubicBezTo>
                <a:cubicBezTo>
                  <a:pt x="1163" y="86"/>
                  <a:pt x="1184" y="62"/>
                  <a:pt x="1211" y="52"/>
                </a:cubicBezTo>
                <a:cubicBezTo>
                  <a:pt x="1259" y="16"/>
                  <a:pt x="1313" y="16"/>
                  <a:pt x="1369" y="2"/>
                </a:cubicBezTo>
                <a:cubicBezTo>
                  <a:pt x="1621" y="13"/>
                  <a:pt x="1494" y="8"/>
                  <a:pt x="1637" y="35"/>
                </a:cubicBezTo>
                <a:cubicBezTo>
                  <a:pt x="1739" y="31"/>
                  <a:pt x="1838" y="15"/>
                  <a:pt x="1937" y="27"/>
                </a:cubicBezTo>
                <a:cubicBezTo>
                  <a:pt x="1934" y="85"/>
                  <a:pt x="1934" y="144"/>
                  <a:pt x="1929" y="202"/>
                </a:cubicBezTo>
                <a:cubicBezTo>
                  <a:pt x="1927" y="229"/>
                  <a:pt x="1904" y="278"/>
                  <a:pt x="1904" y="278"/>
                </a:cubicBezTo>
                <a:cubicBezTo>
                  <a:pt x="1900" y="384"/>
                  <a:pt x="1910" y="474"/>
                  <a:pt x="1879" y="570"/>
                </a:cubicBezTo>
                <a:cubicBezTo>
                  <a:pt x="1876" y="592"/>
                  <a:pt x="1882" y="618"/>
                  <a:pt x="1870" y="637"/>
                </a:cubicBezTo>
                <a:cubicBezTo>
                  <a:pt x="1861" y="651"/>
                  <a:pt x="1803" y="687"/>
                  <a:pt x="1778" y="703"/>
                </a:cubicBezTo>
                <a:cubicBezTo>
                  <a:pt x="1775" y="711"/>
                  <a:pt x="1774" y="720"/>
                  <a:pt x="1770" y="728"/>
                </a:cubicBezTo>
                <a:cubicBezTo>
                  <a:pt x="1765" y="737"/>
                  <a:pt x="1756" y="743"/>
                  <a:pt x="1753" y="753"/>
                </a:cubicBezTo>
                <a:cubicBezTo>
                  <a:pt x="1740" y="791"/>
                  <a:pt x="1742" y="832"/>
                  <a:pt x="1728" y="870"/>
                </a:cubicBezTo>
                <a:cubicBezTo>
                  <a:pt x="1730" y="929"/>
                  <a:pt x="1737" y="1244"/>
                  <a:pt x="1762" y="1313"/>
                </a:cubicBezTo>
                <a:cubicBezTo>
                  <a:pt x="1754" y="1600"/>
                  <a:pt x="1806" y="1627"/>
                  <a:pt x="1653" y="1780"/>
                </a:cubicBezTo>
                <a:cubicBezTo>
                  <a:pt x="1638" y="1812"/>
                  <a:pt x="1628" y="1838"/>
                  <a:pt x="1620" y="1872"/>
                </a:cubicBezTo>
                <a:cubicBezTo>
                  <a:pt x="1623" y="1917"/>
                  <a:pt x="1615" y="1963"/>
                  <a:pt x="1628" y="2006"/>
                </a:cubicBezTo>
                <a:cubicBezTo>
                  <a:pt x="1635" y="2028"/>
                  <a:pt x="1665" y="2037"/>
                  <a:pt x="1678" y="2056"/>
                </a:cubicBezTo>
                <a:cubicBezTo>
                  <a:pt x="1702" y="2091"/>
                  <a:pt x="1732" y="2126"/>
                  <a:pt x="1762" y="2156"/>
                </a:cubicBezTo>
                <a:cubicBezTo>
                  <a:pt x="1753" y="2229"/>
                  <a:pt x="1764" y="2236"/>
                  <a:pt x="1703" y="2256"/>
                </a:cubicBezTo>
                <a:cubicBezTo>
                  <a:pt x="1642" y="2298"/>
                  <a:pt x="1683" y="2334"/>
                  <a:pt x="1662" y="2415"/>
                </a:cubicBezTo>
                <a:cubicBezTo>
                  <a:pt x="1650" y="2459"/>
                  <a:pt x="1631" y="2412"/>
                  <a:pt x="1628" y="2406"/>
                </a:cubicBezTo>
              </a:path>
            </a:pathLst>
          </a:custGeom>
          <a:noFill/>
          <a:ln w="28575"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CA">
              <a:solidFill>
                <a:srgbClr val="000000"/>
              </a:solidFill>
              <a:latin typeface="Arial" panose="020B0604020202020204" pitchFamily="34" charset="0"/>
              <a:cs typeface="Arial" panose="020B0604020202020204" pitchFamily="34" charset="0"/>
            </a:endParaRPr>
          </a:p>
        </p:txBody>
      </p:sp>
      <p:sp>
        <p:nvSpPr>
          <p:cNvPr id="33799" name="Freeform 7">
            <a:extLst>
              <a:ext uri="{FF2B5EF4-FFF2-40B4-BE49-F238E27FC236}">
                <a16:creationId xmlns:a16="http://schemas.microsoft.com/office/drawing/2014/main" id="{6F0BDC67-B349-8771-DC2A-788358793873}"/>
              </a:ext>
            </a:extLst>
          </p:cNvPr>
          <p:cNvSpPr>
            <a:spLocks/>
          </p:cNvSpPr>
          <p:nvPr/>
        </p:nvSpPr>
        <p:spPr bwMode="auto">
          <a:xfrm flipH="1">
            <a:off x="6705600" y="3124201"/>
            <a:ext cx="3810000" cy="3903663"/>
          </a:xfrm>
          <a:custGeom>
            <a:avLst/>
            <a:gdLst>
              <a:gd name="T0" fmla="*/ 0 w 1937"/>
              <a:gd name="T1" fmla="*/ 10 h 2459"/>
              <a:gd name="T2" fmla="*/ 117 w 1937"/>
              <a:gd name="T3" fmla="*/ 19 h 2459"/>
              <a:gd name="T4" fmla="*/ 318 w 1937"/>
              <a:gd name="T5" fmla="*/ 27 h 2459"/>
              <a:gd name="T6" fmla="*/ 593 w 1937"/>
              <a:gd name="T7" fmla="*/ 44 h 2459"/>
              <a:gd name="T8" fmla="*/ 685 w 1937"/>
              <a:gd name="T9" fmla="*/ 2 h 2459"/>
              <a:gd name="T10" fmla="*/ 927 w 1937"/>
              <a:gd name="T11" fmla="*/ 27 h 2459"/>
              <a:gd name="T12" fmla="*/ 1052 w 1937"/>
              <a:gd name="T13" fmla="*/ 102 h 2459"/>
              <a:gd name="T14" fmla="*/ 1136 w 1937"/>
              <a:gd name="T15" fmla="*/ 94 h 2459"/>
              <a:gd name="T16" fmla="*/ 1211 w 1937"/>
              <a:gd name="T17" fmla="*/ 52 h 2459"/>
              <a:gd name="T18" fmla="*/ 1369 w 1937"/>
              <a:gd name="T19" fmla="*/ 2 h 2459"/>
              <a:gd name="T20" fmla="*/ 1637 w 1937"/>
              <a:gd name="T21" fmla="*/ 35 h 2459"/>
              <a:gd name="T22" fmla="*/ 1937 w 1937"/>
              <a:gd name="T23" fmla="*/ 27 h 2459"/>
              <a:gd name="T24" fmla="*/ 1929 w 1937"/>
              <a:gd name="T25" fmla="*/ 202 h 2459"/>
              <a:gd name="T26" fmla="*/ 1904 w 1937"/>
              <a:gd name="T27" fmla="*/ 278 h 2459"/>
              <a:gd name="T28" fmla="*/ 1879 w 1937"/>
              <a:gd name="T29" fmla="*/ 570 h 2459"/>
              <a:gd name="T30" fmla="*/ 1870 w 1937"/>
              <a:gd name="T31" fmla="*/ 637 h 2459"/>
              <a:gd name="T32" fmla="*/ 1778 w 1937"/>
              <a:gd name="T33" fmla="*/ 703 h 2459"/>
              <a:gd name="T34" fmla="*/ 1770 w 1937"/>
              <a:gd name="T35" fmla="*/ 728 h 2459"/>
              <a:gd name="T36" fmla="*/ 1753 w 1937"/>
              <a:gd name="T37" fmla="*/ 753 h 2459"/>
              <a:gd name="T38" fmla="*/ 1728 w 1937"/>
              <a:gd name="T39" fmla="*/ 870 h 2459"/>
              <a:gd name="T40" fmla="*/ 1762 w 1937"/>
              <a:gd name="T41" fmla="*/ 1313 h 2459"/>
              <a:gd name="T42" fmla="*/ 1653 w 1937"/>
              <a:gd name="T43" fmla="*/ 1780 h 2459"/>
              <a:gd name="T44" fmla="*/ 1620 w 1937"/>
              <a:gd name="T45" fmla="*/ 1872 h 2459"/>
              <a:gd name="T46" fmla="*/ 1628 w 1937"/>
              <a:gd name="T47" fmla="*/ 2006 h 2459"/>
              <a:gd name="T48" fmla="*/ 1678 w 1937"/>
              <a:gd name="T49" fmla="*/ 2056 h 2459"/>
              <a:gd name="T50" fmla="*/ 1762 w 1937"/>
              <a:gd name="T51" fmla="*/ 2156 h 2459"/>
              <a:gd name="T52" fmla="*/ 1703 w 1937"/>
              <a:gd name="T53" fmla="*/ 2256 h 2459"/>
              <a:gd name="T54" fmla="*/ 1662 w 1937"/>
              <a:gd name="T55" fmla="*/ 2415 h 2459"/>
              <a:gd name="T56" fmla="*/ 1628 w 1937"/>
              <a:gd name="T57" fmla="*/ 2406 h 2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37" h="2459">
                <a:moveTo>
                  <a:pt x="0" y="10"/>
                </a:moveTo>
                <a:cubicBezTo>
                  <a:pt x="50" y="0"/>
                  <a:pt x="68" y="16"/>
                  <a:pt x="117" y="19"/>
                </a:cubicBezTo>
                <a:cubicBezTo>
                  <a:pt x="184" y="24"/>
                  <a:pt x="251" y="24"/>
                  <a:pt x="318" y="27"/>
                </a:cubicBezTo>
                <a:cubicBezTo>
                  <a:pt x="400" y="83"/>
                  <a:pt x="492" y="48"/>
                  <a:pt x="593" y="44"/>
                </a:cubicBezTo>
                <a:cubicBezTo>
                  <a:pt x="625" y="28"/>
                  <a:pt x="655" y="22"/>
                  <a:pt x="685" y="2"/>
                </a:cubicBezTo>
                <a:cubicBezTo>
                  <a:pt x="777" y="7"/>
                  <a:pt x="841" y="17"/>
                  <a:pt x="927" y="27"/>
                </a:cubicBezTo>
                <a:cubicBezTo>
                  <a:pt x="977" y="43"/>
                  <a:pt x="1002" y="86"/>
                  <a:pt x="1052" y="102"/>
                </a:cubicBezTo>
                <a:cubicBezTo>
                  <a:pt x="1080" y="99"/>
                  <a:pt x="1109" y="102"/>
                  <a:pt x="1136" y="94"/>
                </a:cubicBezTo>
                <a:cubicBezTo>
                  <a:pt x="1163" y="86"/>
                  <a:pt x="1184" y="62"/>
                  <a:pt x="1211" y="52"/>
                </a:cubicBezTo>
                <a:cubicBezTo>
                  <a:pt x="1259" y="16"/>
                  <a:pt x="1313" y="16"/>
                  <a:pt x="1369" y="2"/>
                </a:cubicBezTo>
                <a:cubicBezTo>
                  <a:pt x="1621" y="13"/>
                  <a:pt x="1494" y="8"/>
                  <a:pt x="1637" y="35"/>
                </a:cubicBezTo>
                <a:cubicBezTo>
                  <a:pt x="1739" y="31"/>
                  <a:pt x="1838" y="15"/>
                  <a:pt x="1937" y="27"/>
                </a:cubicBezTo>
                <a:cubicBezTo>
                  <a:pt x="1934" y="85"/>
                  <a:pt x="1934" y="144"/>
                  <a:pt x="1929" y="202"/>
                </a:cubicBezTo>
                <a:cubicBezTo>
                  <a:pt x="1927" y="229"/>
                  <a:pt x="1904" y="278"/>
                  <a:pt x="1904" y="278"/>
                </a:cubicBezTo>
                <a:cubicBezTo>
                  <a:pt x="1900" y="384"/>
                  <a:pt x="1910" y="474"/>
                  <a:pt x="1879" y="570"/>
                </a:cubicBezTo>
                <a:cubicBezTo>
                  <a:pt x="1876" y="592"/>
                  <a:pt x="1882" y="618"/>
                  <a:pt x="1870" y="637"/>
                </a:cubicBezTo>
                <a:cubicBezTo>
                  <a:pt x="1861" y="651"/>
                  <a:pt x="1803" y="687"/>
                  <a:pt x="1778" y="703"/>
                </a:cubicBezTo>
                <a:cubicBezTo>
                  <a:pt x="1775" y="711"/>
                  <a:pt x="1774" y="720"/>
                  <a:pt x="1770" y="728"/>
                </a:cubicBezTo>
                <a:cubicBezTo>
                  <a:pt x="1765" y="737"/>
                  <a:pt x="1756" y="743"/>
                  <a:pt x="1753" y="753"/>
                </a:cubicBezTo>
                <a:cubicBezTo>
                  <a:pt x="1740" y="791"/>
                  <a:pt x="1742" y="832"/>
                  <a:pt x="1728" y="870"/>
                </a:cubicBezTo>
                <a:cubicBezTo>
                  <a:pt x="1730" y="929"/>
                  <a:pt x="1737" y="1244"/>
                  <a:pt x="1762" y="1313"/>
                </a:cubicBezTo>
                <a:cubicBezTo>
                  <a:pt x="1754" y="1600"/>
                  <a:pt x="1806" y="1627"/>
                  <a:pt x="1653" y="1780"/>
                </a:cubicBezTo>
                <a:cubicBezTo>
                  <a:pt x="1638" y="1812"/>
                  <a:pt x="1628" y="1838"/>
                  <a:pt x="1620" y="1872"/>
                </a:cubicBezTo>
                <a:cubicBezTo>
                  <a:pt x="1623" y="1917"/>
                  <a:pt x="1615" y="1963"/>
                  <a:pt x="1628" y="2006"/>
                </a:cubicBezTo>
                <a:cubicBezTo>
                  <a:pt x="1635" y="2028"/>
                  <a:pt x="1665" y="2037"/>
                  <a:pt x="1678" y="2056"/>
                </a:cubicBezTo>
                <a:cubicBezTo>
                  <a:pt x="1702" y="2091"/>
                  <a:pt x="1732" y="2126"/>
                  <a:pt x="1762" y="2156"/>
                </a:cubicBezTo>
                <a:cubicBezTo>
                  <a:pt x="1753" y="2229"/>
                  <a:pt x="1764" y="2236"/>
                  <a:pt x="1703" y="2256"/>
                </a:cubicBezTo>
                <a:cubicBezTo>
                  <a:pt x="1642" y="2298"/>
                  <a:pt x="1683" y="2334"/>
                  <a:pt x="1662" y="2415"/>
                </a:cubicBezTo>
                <a:cubicBezTo>
                  <a:pt x="1650" y="2459"/>
                  <a:pt x="1631" y="2412"/>
                  <a:pt x="1628" y="2406"/>
                </a:cubicBezTo>
              </a:path>
            </a:pathLst>
          </a:custGeom>
          <a:noFill/>
          <a:ln w="28575"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CA">
              <a:solidFill>
                <a:srgbClr val="000000"/>
              </a:solidFill>
              <a:latin typeface="Arial" panose="020B0604020202020204" pitchFamily="34" charset="0"/>
              <a:cs typeface="Arial" panose="020B0604020202020204" pitchFamily="34" charset="0"/>
            </a:endParaRPr>
          </a:p>
        </p:txBody>
      </p:sp>
      <p:sp>
        <p:nvSpPr>
          <p:cNvPr id="40966" name="WordArt 8">
            <a:extLst>
              <a:ext uri="{FF2B5EF4-FFF2-40B4-BE49-F238E27FC236}">
                <a16:creationId xmlns:a16="http://schemas.microsoft.com/office/drawing/2014/main" id="{6964A95A-B8DA-BD2F-DB64-0F44DDE67E52}"/>
              </a:ext>
            </a:extLst>
          </p:cNvPr>
          <p:cNvSpPr>
            <a:spLocks noChangeArrowheads="1" noChangeShapeType="1" noTextEdit="1"/>
          </p:cNvSpPr>
          <p:nvPr/>
        </p:nvSpPr>
        <p:spPr bwMode="auto">
          <a:xfrm>
            <a:off x="9962824" y="2114386"/>
            <a:ext cx="1791353" cy="51412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CA"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rPr>
              <a:t>Father</a:t>
            </a:r>
          </a:p>
        </p:txBody>
      </p:sp>
      <p:sp>
        <p:nvSpPr>
          <p:cNvPr id="33801" name="WordArt 9">
            <a:extLst>
              <a:ext uri="{FF2B5EF4-FFF2-40B4-BE49-F238E27FC236}">
                <a16:creationId xmlns:a16="http://schemas.microsoft.com/office/drawing/2014/main" id="{F8DA17D9-F9C3-16F9-A822-FBEDDD9B4ECF}"/>
              </a:ext>
            </a:extLst>
          </p:cNvPr>
          <p:cNvSpPr>
            <a:spLocks noChangeArrowheads="1" noChangeShapeType="1" noTextEdit="1"/>
          </p:cNvSpPr>
          <p:nvPr/>
        </p:nvSpPr>
        <p:spPr bwMode="auto">
          <a:xfrm>
            <a:off x="3200401" y="1916114"/>
            <a:ext cx="1166813" cy="1093787"/>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CA"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rPr>
              <a:t>Our </a:t>
            </a:r>
          </a:p>
          <a:p>
            <a:pPr algn="ctr" fontAlgn="base">
              <a:spcBef>
                <a:spcPct val="0"/>
              </a:spcBef>
              <a:spcAft>
                <a:spcPct val="0"/>
              </a:spcAft>
            </a:pPr>
            <a:r>
              <a:rPr lang="en-CA"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rPr>
              <a:t>Choice</a:t>
            </a:r>
          </a:p>
        </p:txBody>
      </p:sp>
      <p:sp>
        <p:nvSpPr>
          <p:cNvPr id="33802" name="Oval 10">
            <a:extLst>
              <a:ext uri="{FF2B5EF4-FFF2-40B4-BE49-F238E27FC236}">
                <a16:creationId xmlns:a16="http://schemas.microsoft.com/office/drawing/2014/main" id="{A36A2779-9AC4-AC0D-9D10-4BC102FB6860}"/>
              </a:ext>
            </a:extLst>
          </p:cNvPr>
          <p:cNvSpPr>
            <a:spLocks noChangeArrowheads="1"/>
          </p:cNvSpPr>
          <p:nvPr/>
        </p:nvSpPr>
        <p:spPr bwMode="auto">
          <a:xfrm>
            <a:off x="6400800" y="1600200"/>
            <a:ext cx="3810000" cy="28956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CA">
              <a:solidFill>
                <a:srgbClr val="000000"/>
              </a:solidFill>
              <a:latin typeface="Arial" panose="020B0604020202020204" pitchFamily="34" charset="0"/>
              <a:cs typeface="Arial" panose="020B0604020202020204" pitchFamily="34" charset="0"/>
            </a:endParaRPr>
          </a:p>
        </p:txBody>
      </p:sp>
      <p:sp>
        <p:nvSpPr>
          <p:cNvPr id="33803" name="Oval 11">
            <a:extLst>
              <a:ext uri="{FF2B5EF4-FFF2-40B4-BE49-F238E27FC236}">
                <a16:creationId xmlns:a16="http://schemas.microsoft.com/office/drawing/2014/main" id="{B726C8F1-BD37-9246-E82F-655C282DD4FD}"/>
              </a:ext>
            </a:extLst>
          </p:cNvPr>
          <p:cNvSpPr>
            <a:spLocks noChangeArrowheads="1"/>
          </p:cNvSpPr>
          <p:nvPr/>
        </p:nvSpPr>
        <p:spPr bwMode="auto">
          <a:xfrm>
            <a:off x="7010400" y="1981200"/>
            <a:ext cx="1905000" cy="1905000"/>
          </a:xfrm>
          <a:prstGeom prst="ellipse">
            <a:avLst/>
          </a:prstGeom>
          <a:noFill/>
          <a:ln w="9525">
            <a:solidFill>
              <a:schemeClr val="bg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CA">
              <a:solidFill>
                <a:srgbClr val="000000"/>
              </a:solidFill>
              <a:latin typeface="Arial" panose="020B0604020202020204" pitchFamily="34" charset="0"/>
              <a:cs typeface="Arial" panose="020B0604020202020204" pitchFamily="34" charset="0"/>
            </a:endParaRPr>
          </a:p>
        </p:txBody>
      </p:sp>
      <p:sp>
        <p:nvSpPr>
          <p:cNvPr id="33804" name="WordArt 12">
            <a:extLst>
              <a:ext uri="{FF2B5EF4-FFF2-40B4-BE49-F238E27FC236}">
                <a16:creationId xmlns:a16="http://schemas.microsoft.com/office/drawing/2014/main" id="{74B25F76-2F4A-5AA3-F1C8-8064F3FE996D}"/>
              </a:ext>
            </a:extLst>
          </p:cNvPr>
          <p:cNvSpPr>
            <a:spLocks noChangeArrowheads="1" noChangeShapeType="1" noTextEdit="1"/>
          </p:cNvSpPr>
          <p:nvPr/>
        </p:nvSpPr>
        <p:spPr bwMode="auto">
          <a:xfrm rot="19492393">
            <a:off x="7467600" y="5791200"/>
            <a:ext cx="1447800" cy="3048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CA" sz="2800" kern="10">
                <a:ln w="9525">
                  <a:solidFill>
                    <a:srgbClr val="000000"/>
                  </a:solidFill>
                  <a:round/>
                  <a:headEnd/>
                  <a:tailEnd/>
                </a:ln>
                <a:solidFill>
                  <a:srgbClr val="FFFFFF"/>
                </a:solidFill>
                <a:latin typeface="Arial Black" panose="020B0A04020102020204" pitchFamily="34" charset="0"/>
                <a:cs typeface="Arial" panose="020B0604020202020204" pitchFamily="34" charset="0"/>
              </a:rPr>
              <a:t>JESUS</a:t>
            </a:r>
          </a:p>
        </p:txBody>
      </p:sp>
      <p:sp>
        <p:nvSpPr>
          <p:cNvPr id="33805" name="WordArt 13">
            <a:extLst>
              <a:ext uri="{FF2B5EF4-FFF2-40B4-BE49-F238E27FC236}">
                <a16:creationId xmlns:a16="http://schemas.microsoft.com/office/drawing/2014/main" id="{F1B20F9E-09BD-DBEC-2151-2CC4DBE1AC9D}"/>
              </a:ext>
            </a:extLst>
          </p:cNvPr>
          <p:cNvSpPr>
            <a:spLocks noChangeArrowheads="1" noChangeShapeType="1" noTextEdit="1"/>
          </p:cNvSpPr>
          <p:nvPr/>
        </p:nvSpPr>
        <p:spPr bwMode="auto">
          <a:xfrm rot="1539937">
            <a:off x="8947150" y="1374486"/>
            <a:ext cx="1066800" cy="381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CA"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rPr>
              <a:t>SPIRIT</a:t>
            </a:r>
          </a:p>
        </p:txBody>
      </p:sp>
      <p:sp>
        <p:nvSpPr>
          <p:cNvPr id="33806" name="Freeform 14">
            <a:extLst>
              <a:ext uri="{FF2B5EF4-FFF2-40B4-BE49-F238E27FC236}">
                <a16:creationId xmlns:a16="http://schemas.microsoft.com/office/drawing/2014/main" id="{10EEE7C4-0526-530F-5B95-0822291A85FD}"/>
              </a:ext>
            </a:extLst>
          </p:cNvPr>
          <p:cNvSpPr>
            <a:spLocks/>
          </p:cNvSpPr>
          <p:nvPr/>
        </p:nvSpPr>
        <p:spPr bwMode="auto">
          <a:xfrm>
            <a:off x="7315200" y="4745039"/>
            <a:ext cx="2097088" cy="2173287"/>
          </a:xfrm>
          <a:custGeom>
            <a:avLst/>
            <a:gdLst>
              <a:gd name="T0" fmla="*/ 0 w 1321"/>
              <a:gd name="T1" fmla="*/ 826 h 1369"/>
              <a:gd name="T2" fmla="*/ 8 w 1321"/>
              <a:gd name="T3" fmla="*/ 517 h 1369"/>
              <a:gd name="T4" fmla="*/ 67 w 1321"/>
              <a:gd name="T5" fmla="*/ 400 h 1369"/>
              <a:gd name="T6" fmla="*/ 167 w 1321"/>
              <a:gd name="T7" fmla="*/ 292 h 1369"/>
              <a:gd name="T8" fmla="*/ 292 w 1321"/>
              <a:gd name="T9" fmla="*/ 242 h 1369"/>
              <a:gd name="T10" fmla="*/ 392 w 1321"/>
              <a:gd name="T11" fmla="*/ 166 h 1369"/>
              <a:gd name="T12" fmla="*/ 442 w 1321"/>
              <a:gd name="T13" fmla="*/ 116 h 1369"/>
              <a:gd name="T14" fmla="*/ 501 w 1321"/>
              <a:gd name="T15" fmla="*/ 58 h 1369"/>
              <a:gd name="T16" fmla="*/ 584 w 1321"/>
              <a:gd name="T17" fmla="*/ 16 h 1369"/>
              <a:gd name="T18" fmla="*/ 634 w 1321"/>
              <a:gd name="T19" fmla="*/ 0 h 1369"/>
              <a:gd name="T20" fmla="*/ 877 w 1321"/>
              <a:gd name="T21" fmla="*/ 8 h 1369"/>
              <a:gd name="T22" fmla="*/ 993 w 1321"/>
              <a:gd name="T23" fmla="*/ 133 h 1369"/>
              <a:gd name="T24" fmla="*/ 1043 w 1321"/>
              <a:gd name="T25" fmla="*/ 208 h 1369"/>
              <a:gd name="T26" fmla="*/ 1077 w 1321"/>
              <a:gd name="T27" fmla="*/ 258 h 1369"/>
              <a:gd name="T28" fmla="*/ 1094 w 1321"/>
              <a:gd name="T29" fmla="*/ 283 h 1369"/>
              <a:gd name="T30" fmla="*/ 1119 w 1321"/>
              <a:gd name="T31" fmla="*/ 375 h 1369"/>
              <a:gd name="T32" fmla="*/ 1160 w 1321"/>
              <a:gd name="T33" fmla="*/ 425 h 1369"/>
              <a:gd name="T34" fmla="*/ 1202 w 1321"/>
              <a:gd name="T35" fmla="*/ 484 h 1369"/>
              <a:gd name="T36" fmla="*/ 1227 w 1321"/>
              <a:gd name="T37" fmla="*/ 534 h 1369"/>
              <a:gd name="T38" fmla="*/ 1277 w 1321"/>
              <a:gd name="T39" fmla="*/ 776 h 1369"/>
              <a:gd name="T40" fmla="*/ 1277 w 1321"/>
              <a:gd name="T41" fmla="*/ 1126 h 1369"/>
              <a:gd name="T42" fmla="*/ 1227 w 1321"/>
              <a:gd name="T43" fmla="*/ 1152 h 1369"/>
              <a:gd name="T44" fmla="*/ 1227 w 1321"/>
              <a:gd name="T45" fmla="*/ 1369 h 1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1" h="1369">
                <a:moveTo>
                  <a:pt x="0" y="826"/>
                </a:moveTo>
                <a:cubicBezTo>
                  <a:pt x="3" y="723"/>
                  <a:pt x="3" y="620"/>
                  <a:pt x="8" y="517"/>
                </a:cubicBezTo>
                <a:cubicBezTo>
                  <a:pt x="11" y="462"/>
                  <a:pt x="36" y="440"/>
                  <a:pt x="67" y="400"/>
                </a:cubicBezTo>
                <a:cubicBezTo>
                  <a:pt x="113" y="340"/>
                  <a:pt x="106" y="333"/>
                  <a:pt x="167" y="292"/>
                </a:cubicBezTo>
                <a:cubicBezTo>
                  <a:pt x="205" y="267"/>
                  <a:pt x="256" y="272"/>
                  <a:pt x="292" y="242"/>
                </a:cubicBezTo>
                <a:cubicBezTo>
                  <a:pt x="321" y="218"/>
                  <a:pt x="370" y="195"/>
                  <a:pt x="392" y="166"/>
                </a:cubicBezTo>
                <a:cubicBezTo>
                  <a:pt x="423" y="125"/>
                  <a:pt x="406" y="141"/>
                  <a:pt x="442" y="116"/>
                </a:cubicBezTo>
                <a:cubicBezTo>
                  <a:pt x="481" y="59"/>
                  <a:pt x="457" y="72"/>
                  <a:pt x="501" y="58"/>
                </a:cubicBezTo>
                <a:cubicBezTo>
                  <a:pt x="568" y="14"/>
                  <a:pt x="528" y="33"/>
                  <a:pt x="584" y="16"/>
                </a:cubicBezTo>
                <a:cubicBezTo>
                  <a:pt x="601" y="11"/>
                  <a:pt x="634" y="0"/>
                  <a:pt x="634" y="0"/>
                </a:cubicBezTo>
                <a:cubicBezTo>
                  <a:pt x="715" y="3"/>
                  <a:pt x="796" y="0"/>
                  <a:pt x="877" y="8"/>
                </a:cubicBezTo>
                <a:cubicBezTo>
                  <a:pt x="922" y="12"/>
                  <a:pt x="964" y="104"/>
                  <a:pt x="993" y="133"/>
                </a:cubicBezTo>
                <a:cubicBezTo>
                  <a:pt x="1005" y="167"/>
                  <a:pt x="1021" y="180"/>
                  <a:pt x="1043" y="208"/>
                </a:cubicBezTo>
                <a:cubicBezTo>
                  <a:pt x="1055" y="224"/>
                  <a:pt x="1066" y="241"/>
                  <a:pt x="1077" y="258"/>
                </a:cubicBezTo>
                <a:cubicBezTo>
                  <a:pt x="1083" y="266"/>
                  <a:pt x="1094" y="283"/>
                  <a:pt x="1094" y="283"/>
                </a:cubicBezTo>
                <a:cubicBezTo>
                  <a:pt x="1104" y="313"/>
                  <a:pt x="1105" y="346"/>
                  <a:pt x="1119" y="375"/>
                </a:cubicBezTo>
                <a:cubicBezTo>
                  <a:pt x="1143" y="423"/>
                  <a:pt x="1126" y="377"/>
                  <a:pt x="1160" y="425"/>
                </a:cubicBezTo>
                <a:cubicBezTo>
                  <a:pt x="1215" y="502"/>
                  <a:pt x="1138" y="420"/>
                  <a:pt x="1202" y="484"/>
                </a:cubicBezTo>
                <a:cubicBezTo>
                  <a:pt x="1208" y="502"/>
                  <a:pt x="1224" y="516"/>
                  <a:pt x="1227" y="534"/>
                </a:cubicBezTo>
                <a:cubicBezTo>
                  <a:pt x="1235" y="590"/>
                  <a:pt x="1215" y="734"/>
                  <a:pt x="1277" y="776"/>
                </a:cubicBezTo>
                <a:cubicBezTo>
                  <a:pt x="1321" y="899"/>
                  <a:pt x="1306" y="846"/>
                  <a:pt x="1277" y="1126"/>
                </a:cubicBezTo>
                <a:cubicBezTo>
                  <a:pt x="1275" y="1145"/>
                  <a:pt x="1243" y="1141"/>
                  <a:pt x="1227" y="1152"/>
                </a:cubicBezTo>
                <a:cubicBezTo>
                  <a:pt x="1211" y="1203"/>
                  <a:pt x="1227" y="1333"/>
                  <a:pt x="1227" y="1369"/>
                </a:cubicBezTo>
              </a:path>
            </a:pathLst>
          </a:custGeom>
          <a:noFill/>
          <a:ln w="38100"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CA">
              <a:solidFill>
                <a:srgbClr val="000000"/>
              </a:solidFill>
              <a:latin typeface="Arial" panose="020B0604020202020204" pitchFamily="34" charset="0"/>
              <a:cs typeface="Arial" panose="020B0604020202020204" pitchFamily="34" charset="0"/>
            </a:endParaRPr>
          </a:p>
        </p:txBody>
      </p:sp>
      <p:sp>
        <p:nvSpPr>
          <p:cNvPr id="33807" name="Oval 15">
            <a:extLst>
              <a:ext uri="{FF2B5EF4-FFF2-40B4-BE49-F238E27FC236}">
                <a16:creationId xmlns:a16="http://schemas.microsoft.com/office/drawing/2014/main" id="{B14543CE-C40C-C162-FDF4-2598542E6D12}"/>
              </a:ext>
            </a:extLst>
          </p:cNvPr>
          <p:cNvSpPr>
            <a:spLocks noChangeArrowheads="1"/>
          </p:cNvSpPr>
          <p:nvPr/>
        </p:nvSpPr>
        <p:spPr bwMode="auto">
          <a:xfrm>
            <a:off x="7391400" y="5029200"/>
            <a:ext cx="1905000" cy="1905000"/>
          </a:xfrm>
          <a:prstGeom prst="ellipse">
            <a:avLst/>
          </a:prstGeom>
          <a:solidFill>
            <a:schemeClr val="accent1"/>
          </a:solidFill>
          <a:ln w="9525">
            <a:solidFill>
              <a:schemeClr val="bg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CA">
              <a:solidFill>
                <a:srgbClr val="000000"/>
              </a:solidFill>
              <a:latin typeface="Arial" panose="020B0604020202020204" pitchFamily="34" charset="0"/>
              <a:cs typeface="Arial" panose="020B0604020202020204" pitchFamily="34" charset="0"/>
            </a:endParaRPr>
          </a:p>
        </p:txBody>
      </p:sp>
      <p:sp>
        <p:nvSpPr>
          <p:cNvPr id="33808" name="WordArt 16">
            <a:extLst>
              <a:ext uri="{FF2B5EF4-FFF2-40B4-BE49-F238E27FC236}">
                <a16:creationId xmlns:a16="http://schemas.microsoft.com/office/drawing/2014/main" id="{D1BE654C-F577-4A16-66DB-A2F5AA948E85}"/>
              </a:ext>
            </a:extLst>
          </p:cNvPr>
          <p:cNvSpPr>
            <a:spLocks noChangeArrowheads="1" noChangeShapeType="1" noTextEdit="1"/>
          </p:cNvSpPr>
          <p:nvPr/>
        </p:nvSpPr>
        <p:spPr bwMode="auto">
          <a:xfrm>
            <a:off x="4572001" y="1557339"/>
            <a:ext cx="2200275" cy="4103687"/>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rPr>
              <a:t>S.I.N.</a:t>
            </a:r>
          </a:p>
          <a:p>
            <a:pPr algn="ctr" fontAlgn="base">
              <a:spcBef>
                <a:spcPct val="0"/>
              </a:spcBef>
              <a:spcAft>
                <a:spcPct val="0"/>
              </a:spcAft>
            </a:pPr>
            <a:r>
              <a:rPr lang="en-US"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rPr>
              <a:t>Anger</a:t>
            </a:r>
          </a:p>
          <a:p>
            <a:pPr algn="ctr" fontAlgn="base">
              <a:spcBef>
                <a:spcPct val="0"/>
              </a:spcBef>
              <a:spcAft>
                <a:spcPct val="0"/>
              </a:spcAft>
            </a:pPr>
            <a:r>
              <a:rPr lang="en-US"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rPr>
              <a:t>Bitterness</a:t>
            </a:r>
          </a:p>
          <a:p>
            <a:pPr algn="ctr" fontAlgn="base">
              <a:spcBef>
                <a:spcPct val="0"/>
              </a:spcBef>
              <a:spcAft>
                <a:spcPct val="0"/>
              </a:spcAft>
            </a:pPr>
            <a:r>
              <a:rPr lang="en-US"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rPr>
              <a:t>Resentment</a:t>
            </a:r>
          </a:p>
          <a:p>
            <a:pPr algn="ctr" fontAlgn="base">
              <a:spcBef>
                <a:spcPct val="0"/>
              </a:spcBef>
              <a:spcAft>
                <a:spcPct val="0"/>
              </a:spcAft>
            </a:pPr>
            <a:r>
              <a:rPr lang="en-US"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rPr>
              <a:t>Hurting</a:t>
            </a:r>
          </a:p>
          <a:p>
            <a:pPr algn="ctr" fontAlgn="base">
              <a:spcBef>
                <a:spcPct val="0"/>
              </a:spcBef>
              <a:spcAft>
                <a:spcPct val="0"/>
              </a:spcAft>
            </a:pPr>
            <a:r>
              <a:rPr lang="en-US"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rPr>
              <a:t>others</a:t>
            </a:r>
            <a:endParaRPr lang="en-CA" sz="2800" kern="10" dirty="0">
              <a:ln w="9525">
                <a:solidFill>
                  <a:srgbClr val="000000"/>
                </a:solidFill>
                <a:round/>
                <a:headEnd/>
                <a:tailEnd/>
              </a:ln>
              <a:solidFill>
                <a:srgbClr val="FFFFFF"/>
              </a:solidFill>
              <a:latin typeface="Arial Black" panose="020B0A04020102020204" pitchFamily="34" charset="0"/>
              <a:cs typeface="Arial" panose="020B0604020202020204" pitchFamily="34" charset="0"/>
            </a:endParaRPr>
          </a:p>
        </p:txBody>
      </p:sp>
      <p:sp>
        <p:nvSpPr>
          <p:cNvPr id="33809" name="WordArt 17">
            <a:extLst>
              <a:ext uri="{FF2B5EF4-FFF2-40B4-BE49-F238E27FC236}">
                <a16:creationId xmlns:a16="http://schemas.microsoft.com/office/drawing/2014/main" id="{6119C830-02AC-BF5F-73AA-44CA94AFDF2F}"/>
              </a:ext>
            </a:extLst>
          </p:cNvPr>
          <p:cNvSpPr>
            <a:spLocks noChangeArrowheads="1" noChangeShapeType="1" noTextEdit="1"/>
          </p:cNvSpPr>
          <p:nvPr/>
        </p:nvSpPr>
        <p:spPr bwMode="auto">
          <a:xfrm rot="2060610">
            <a:off x="7319963" y="2924175"/>
            <a:ext cx="1314450" cy="1658938"/>
          </a:xfrm>
          <a:prstGeom prst="rect">
            <a:avLst/>
          </a:prstGeom>
        </p:spPr>
        <p:txBody>
          <a:bodyPr wrap="none" fromWordArt="1">
            <a:prstTxWarp prst="textSlantUp">
              <a:avLst>
                <a:gd name="adj" fmla="val 55556"/>
              </a:avLst>
            </a:prstTxWarp>
          </a:bodyPr>
          <a:lstStyle/>
          <a:p>
            <a:pPr algn="ctr" fontAlgn="base">
              <a:spcBef>
                <a:spcPct val="0"/>
              </a:spcBef>
              <a:spcAft>
                <a:spcPct val="0"/>
              </a:spcAft>
            </a:pPr>
            <a:r>
              <a:rPr lang="en-CA" sz="2400" kern="10">
                <a:ln w="9525">
                  <a:solidFill>
                    <a:srgbClr val="FFFFFF"/>
                  </a:solidFill>
                  <a:round/>
                  <a:headEnd/>
                  <a:tailEnd/>
                </a:ln>
                <a:solidFill>
                  <a:srgbClr val="FFFFFF"/>
                </a:solidFill>
                <a:latin typeface="Arial" panose="020B0604020202020204" pitchFamily="34" charset="0"/>
                <a:cs typeface="Arial" panose="020B0604020202020204" pitchFamily="34" charset="0"/>
              </a:rPr>
              <a:t>Jesus as</a:t>
            </a:r>
          </a:p>
          <a:p>
            <a:pPr algn="ctr" fontAlgn="base">
              <a:spcBef>
                <a:spcPct val="0"/>
              </a:spcBef>
              <a:spcAft>
                <a:spcPct val="0"/>
              </a:spcAft>
            </a:pPr>
            <a:r>
              <a:rPr lang="en-CA" sz="2400" kern="10">
                <a:ln w="9525">
                  <a:solidFill>
                    <a:srgbClr val="FFFFFF"/>
                  </a:solidFill>
                  <a:round/>
                  <a:headEnd/>
                  <a:tailEnd/>
                </a:ln>
                <a:solidFill>
                  <a:srgbClr val="FFFFFF"/>
                </a:solidFill>
                <a:latin typeface="Arial" panose="020B0604020202020204" pitchFamily="34" charset="0"/>
                <a:cs typeface="Arial" panose="020B0604020202020204" pitchFamily="34" charset="0"/>
              </a:rPr>
              <a:t>Lord</a:t>
            </a:r>
          </a:p>
        </p:txBody>
      </p:sp>
      <p:sp>
        <p:nvSpPr>
          <p:cNvPr id="33810" name="Text Box 18">
            <a:extLst>
              <a:ext uri="{FF2B5EF4-FFF2-40B4-BE49-F238E27FC236}">
                <a16:creationId xmlns:a16="http://schemas.microsoft.com/office/drawing/2014/main" id="{5E8FAB4D-A6C9-AEC4-2830-72438CB9CAF0}"/>
              </a:ext>
            </a:extLst>
          </p:cNvPr>
          <p:cNvSpPr txBox="1">
            <a:spLocks noChangeArrowheads="1"/>
          </p:cNvSpPr>
          <p:nvPr/>
        </p:nvSpPr>
        <p:spPr bwMode="auto">
          <a:xfrm>
            <a:off x="2187576" y="3397251"/>
            <a:ext cx="1490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800">
                <a:solidFill>
                  <a:srgbClr val="FFFFFF"/>
                </a:solidFill>
              </a:rPr>
              <a:t>Betrayal</a:t>
            </a:r>
          </a:p>
        </p:txBody>
      </p:sp>
      <p:sp>
        <p:nvSpPr>
          <p:cNvPr id="33811" name="Text Box 19">
            <a:extLst>
              <a:ext uri="{FF2B5EF4-FFF2-40B4-BE49-F238E27FC236}">
                <a16:creationId xmlns:a16="http://schemas.microsoft.com/office/drawing/2014/main" id="{11891C72-0759-B70C-C9F9-F08ED3E49DE0}"/>
              </a:ext>
            </a:extLst>
          </p:cNvPr>
          <p:cNvSpPr txBox="1">
            <a:spLocks noChangeArrowheads="1"/>
          </p:cNvSpPr>
          <p:nvPr/>
        </p:nvSpPr>
        <p:spPr bwMode="auto">
          <a:xfrm>
            <a:off x="1703389" y="4005263"/>
            <a:ext cx="20081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800">
                <a:solidFill>
                  <a:srgbClr val="FFFFFF"/>
                </a:solidFill>
              </a:rPr>
              <a:t>Abandoned</a:t>
            </a:r>
          </a:p>
        </p:txBody>
      </p:sp>
      <p:sp>
        <p:nvSpPr>
          <p:cNvPr id="33812" name="Text Box 20">
            <a:extLst>
              <a:ext uri="{FF2B5EF4-FFF2-40B4-BE49-F238E27FC236}">
                <a16:creationId xmlns:a16="http://schemas.microsoft.com/office/drawing/2014/main" id="{43E1AFFB-2715-FE74-1061-CF96246D7BEB}"/>
              </a:ext>
            </a:extLst>
          </p:cNvPr>
          <p:cNvSpPr txBox="1">
            <a:spLocks noChangeArrowheads="1"/>
          </p:cNvSpPr>
          <p:nvPr/>
        </p:nvSpPr>
        <p:spPr bwMode="auto">
          <a:xfrm>
            <a:off x="2208213" y="4652963"/>
            <a:ext cx="16700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800">
                <a:solidFill>
                  <a:srgbClr val="FFFFFF"/>
                </a:solidFill>
              </a:rPr>
              <a:t>Rejection</a:t>
            </a:r>
          </a:p>
        </p:txBody>
      </p:sp>
      <p:sp>
        <p:nvSpPr>
          <p:cNvPr id="33813" name="Text Box 21">
            <a:extLst>
              <a:ext uri="{FF2B5EF4-FFF2-40B4-BE49-F238E27FC236}">
                <a16:creationId xmlns:a16="http://schemas.microsoft.com/office/drawing/2014/main" id="{33BE6ECC-A9B7-1666-D543-2660A2CBD021}"/>
              </a:ext>
            </a:extLst>
          </p:cNvPr>
          <p:cNvSpPr txBox="1">
            <a:spLocks noChangeArrowheads="1"/>
          </p:cNvSpPr>
          <p:nvPr/>
        </p:nvSpPr>
        <p:spPr bwMode="auto">
          <a:xfrm>
            <a:off x="1524000" y="5300663"/>
            <a:ext cx="2660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800">
                <a:solidFill>
                  <a:srgbClr val="FFFFFF"/>
                </a:solidFill>
              </a:rPr>
              <a:t>Disappointment</a:t>
            </a:r>
          </a:p>
        </p:txBody>
      </p:sp>
      <p:sp>
        <p:nvSpPr>
          <p:cNvPr id="40980" name="Text Box 22">
            <a:extLst>
              <a:ext uri="{FF2B5EF4-FFF2-40B4-BE49-F238E27FC236}">
                <a16:creationId xmlns:a16="http://schemas.microsoft.com/office/drawing/2014/main" id="{F1940AB6-AD27-04CE-E914-415D484A4E8D}"/>
              </a:ext>
            </a:extLst>
          </p:cNvPr>
          <p:cNvSpPr txBox="1">
            <a:spLocks noChangeArrowheads="1"/>
          </p:cNvSpPr>
          <p:nvPr/>
        </p:nvSpPr>
        <p:spPr bwMode="auto">
          <a:xfrm>
            <a:off x="1703389" y="2060575"/>
            <a:ext cx="158908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800" b="1">
                <a:solidFill>
                  <a:srgbClr val="FFFFFF"/>
                </a:solidFill>
              </a:rPr>
              <a:t>Parent’s</a:t>
            </a:r>
          </a:p>
          <a:p>
            <a:pPr eaLnBrk="1" fontAlgn="base" hangingPunct="1">
              <a:spcBef>
                <a:spcPct val="0"/>
              </a:spcBef>
              <a:spcAft>
                <a:spcPct val="0"/>
              </a:spcAft>
            </a:pPr>
            <a:r>
              <a:rPr lang="en-US" altLang="en-US" sz="2800" b="1">
                <a:solidFill>
                  <a:srgbClr val="FFFFFF"/>
                </a:solidFill>
              </a:rPr>
              <a:t>Part</a:t>
            </a:r>
          </a:p>
        </p:txBody>
      </p:sp>
      <p:sp>
        <p:nvSpPr>
          <p:cNvPr id="40981" name="Text Box 23">
            <a:extLst>
              <a:ext uri="{FF2B5EF4-FFF2-40B4-BE49-F238E27FC236}">
                <a16:creationId xmlns:a16="http://schemas.microsoft.com/office/drawing/2014/main" id="{E7AF8516-2F26-3F77-C731-6DC71B68CA14}"/>
              </a:ext>
            </a:extLst>
          </p:cNvPr>
          <p:cNvSpPr txBox="1">
            <a:spLocks noChangeArrowheads="1"/>
          </p:cNvSpPr>
          <p:nvPr/>
        </p:nvSpPr>
        <p:spPr bwMode="auto">
          <a:xfrm>
            <a:off x="8293100" y="3716338"/>
            <a:ext cx="23749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z="2800">
              <a:solidFill>
                <a:srgbClr val="FFFFFF"/>
              </a:solidFill>
            </a:endParaRPr>
          </a:p>
          <a:p>
            <a:pPr eaLnBrk="1" fontAlgn="base" hangingPunct="1">
              <a:spcBef>
                <a:spcPct val="0"/>
              </a:spcBef>
              <a:spcAft>
                <a:spcPct val="0"/>
              </a:spcAft>
            </a:pPr>
            <a:endParaRPr lang="en-US" altLang="en-US" sz="2800">
              <a:solidFill>
                <a:srgbClr val="FFFFFF"/>
              </a:solidFill>
            </a:endParaRPr>
          </a:p>
        </p:txBody>
      </p:sp>
      <p:sp>
        <p:nvSpPr>
          <p:cNvPr id="40982" name="Text Box 24">
            <a:extLst>
              <a:ext uri="{FF2B5EF4-FFF2-40B4-BE49-F238E27FC236}">
                <a16:creationId xmlns:a16="http://schemas.microsoft.com/office/drawing/2014/main" id="{25CB3A19-0F33-FF77-A137-2179D5E950BE}"/>
              </a:ext>
            </a:extLst>
          </p:cNvPr>
          <p:cNvSpPr txBox="1">
            <a:spLocks noChangeArrowheads="1"/>
          </p:cNvSpPr>
          <p:nvPr/>
        </p:nvSpPr>
        <p:spPr bwMode="auto">
          <a:xfrm>
            <a:off x="4779963" y="6132513"/>
            <a:ext cx="1606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800" b="1">
                <a:solidFill>
                  <a:srgbClr val="FFFFFF"/>
                </a:solidFill>
              </a:rPr>
              <a:t>Our Part</a:t>
            </a:r>
          </a:p>
        </p:txBody>
      </p:sp>
      <p:sp>
        <p:nvSpPr>
          <p:cNvPr id="33817" name="Text Box 25">
            <a:extLst>
              <a:ext uri="{FF2B5EF4-FFF2-40B4-BE49-F238E27FC236}">
                <a16:creationId xmlns:a16="http://schemas.microsoft.com/office/drawing/2014/main" id="{B871903F-3D65-81F3-5936-78C8BF44601F}"/>
              </a:ext>
            </a:extLst>
          </p:cNvPr>
          <p:cNvSpPr txBox="1">
            <a:spLocks noChangeArrowheads="1"/>
          </p:cNvSpPr>
          <p:nvPr/>
        </p:nvSpPr>
        <p:spPr bwMode="auto">
          <a:xfrm>
            <a:off x="1774826" y="5876926"/>
            <a:ext cx="1770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800">
                <a:solidFill>
                  <a:srgbClr val="FFFFFF"/>
                </a:solidFill>
              </a:rPr>
              <a:t>Devaluing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iterate type="lt">
                                    <p:tmPct val="10000"/>
                                  </p:iterate>
                                  <p:childTnLst>
                                    <p:set>
                                      <p:cBhvr>
                                        <p:cTn id="6" dur="1" fill="hold">
                                          <p:stCondLst>
                                            <p:cond delay="0"/>
                                          </p:stCondLst>
                                        </p:cTn>
                                        <p:tgtEl>
                                          <p:spTgt spid="33794"/>
                                        </p:tgtEl>
                                        <p:attrNameLst>
                                          <p:attrName>style.visibility</p:attrName>
                                        </p:attrNameLst>
                                      </p:cBhvr>
                                      <p:to>
                                        <p:strVal val="visible"/>
                                      </p:to>
                                    </p:set>
                                    <p:animEffect transition="in" filter="blinds(horizontal)">
                                      <p:cBhvr>
                                        <p:cTn id="7" dur="5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3810"/>
                                        </p:tgtEl>
                                        <p:attrNameLst>
                                          <p:attrName>style.visibility</p:attrName>
                                        </p:attrNameLst>
                                      </p:cBhvr>
                                      <p:to>
                                        <p:strVal val="visible"/>
                                      </p:to>
                                    </p:set>
                                    <p:animEffect transition="in" filter="blinds(horizontal)">
                                      <p:cBhvr>
                                        <p:cTn id="12" dur="500"/>
                                        <p:tgtEl>
                                          <p:spTgt spid="338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3811"/>
                                        </p:tgtEl>
                                        <p:attrNameLst>
                                          <p:attrName>style.visibility</p:attrName>
                                        </p:attrNameLst>
                                      </p:cBhvr>
                                      <p:to>
                                        <p:strVal val="visible"/>
                                      </p:to>
                                    </p:set>
                                    <p:animEffect transition="in" filter="blinds(horizontal)">
                                      <p:cBhvr>
                                        <p:cTn id="17" dur="500"/>
                                        <p:tgtEl>
                                          <p:spTgt spid="338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3812"/>
                                        </p:tgtEl>
                                        <p:attrNameLst>
                                          <p:attrName>style.visibility</p:attrName>
                                        </p:attrNameLst>
                                      </p:cBhvr>
                                      <p:to>
                                        <p:strVal val="visible"/>
                                      </p:to>
                                    </p:set>
                                    <p:animEffect transition="in" filter="blinds(horizontal)">
                                      <p:cBhvr>
                                        <p:cTn id="22" dur="500"/>
                                        <p:tgtEl>
                                          <p:spTgt spid="338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3813"/>
                                        </p:tgtEl>
                                        <p:attrNameLst>
                                          <p:attrName>style.visibility</p:attrName>
                                        </p:attrNameLst>
                                      </p:cBhvr>
                                      <p:to>
                                        <p:strVal val="visible"/>
                                      </p:to>
                                    </p:set>
                                    <p:animEffect transition="in" filter="blinds(horizontal)">
                                      <p:cBhvr>
                                        <p:cTn id="27" dur="500"/>
                                        <p:tgtEl>
                                          <p:spTgt spid="338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3817"/>
                                        </p:tgtEl>
                                        <p:attrNameLst>
                                          <p:attrName>style.visibility</p:attrName>
                                        </p:attrNameLst>
                                      </p:cBhvr>
                                      <p:to>
                                        <p:strVal val="visible"/>
                                      </p:to>
                                    </p:set>
                                    <p:animEffect transition="in" filter="blinds(horizontal)">
                                      <p:cBhvr>
                                        <p:cTn id="32" dur="500"/>
                                        <p:tgtEl>
                                          <p:spTgt spid="338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1" presetClass="entr" presetSubtype="0" fill="hold" nodeType="clickEffect">
                                  <p:stCondLst>
                                    <p:cond delay="0"/>
                                  </p:stCondLst>
                                  <p:childTnLst>
                                    <p:set>
                                      <p:cBhvr>
                                        <p:cTn id="36" dur="1" fill="hold">
                                          <p:stCondLst>
                                            <p:cond delay="0"/>
                                          </p:stCondLst>
                                        </p:cTn>
                                        <p:tgtEl>
                                          <p:spTgt spid="33795"/>
                                        </p:tgtEl>
                                        <p:attrNameLst>
                                          <p:attrName>style.visibility</p:attrName>
                                        </p:attrNameLst>
                                      </p:cBhvr>
                                      <p:to>
                                        <p:strVal val="visible"/>
                                      </p:to>
                                    </p:set>
                                    <p:animEffect transition="in" filter="fade">
                                      <p:cBhvr>
                                        <p:cTn id="37" dur="770" decel="100000"/>
                                        <p:tgtEl>
                                          <p:spTgt spid="33795"/>
                                        </p:tgtEl>
                                      </p:cBhvr>
                                    </p:animEffect>
                                    <p:animScale>
                                      <p:cBhvr>
                                        <p:cTn id="38" dur="770" decel="100000"/>
                                        <p:tgtEl>
                                          <p:spTgt spid="33795"/>
                                        </p:tgtEl>
                                      </p:cBhvr>
                                      <p:from x="10000" y="10000"/>
                                      <p:to x="200000" y="450000"/>
                                    </p:animScale>
                                    <p:animScale>
                                      <p:cBhvr>
                                        <p:cTn id="39" dur="1230" accel="100000" fill="hold">
                                          <p:stCondLst>
                                            <p:cond delay="770"/>
                                          </p:stCondLst>
                                        </p:cTn>
                                        <p:tgtEl>
                                          <p:spTgt spid="33795"/>
                                        </p:tgtEl>
                                      </p:cBhvr>
                                      <p:from x="200000" y="450000"/>
                                      <p:to x="100000" y="100000"/>
                                    </p:animScale>
                                    <p:set>
                                      <p:cBhvr>
                                        <p:cTn id="40" dur="770" fill="hold"/>
                                        <p:tgtEl>
                                          <p:spTgt spid="33795"/>
                                        </p:tgtEl>
                                        <p:attrNameLst>
                                          <p:attrName>ppt_x</p:attrName>
                                        </p:attrNameLst>
                                      </p:cBhvr>
                                      <p:to>
                                        <p:strVal val="(0.5)"/>
                                      </p:to>
                                    </p:set>
                                    <p:anim from="(0.5)" to="(#ppt_x)" calcmode="lin" valueType="num">
                                      <p:cBhvr>
                                        <p:cTn id="41" dur="1230" accel="100000" fill="hold">
                                          <p:stCondLst>
                                            <p:cond delay="770"/>
                                          </p:stCondLst>
                                        </p:cTn>
                                        <p:tgtEl>
                                          <p:spTgt spid="33795"/>
                                        </p:tgtEl>
                                        <p:attrNameLst>
                                          <p:attrName>ppt_x</p:attrName>
                                        </p:attrNameLst>
                                      </p:cBhvr>
                                    </p:anim>
                                    <p:set>
                                      <p:cBhvr>
                                        <p:cTn id="42" dur="770" fill="hold"/>
                                        <p:tgtEl>
                                          <p:spTgt spid="33795"/>
                                        </p:tgtEl>
                                        <p:attrNameLst>
                                          <p:attrName>ppt_y</p:attrName>
                                        </p:attrNameLst>
                                      </p:cBhvr>
                                      <p:to>
                                        <p:strVal val="(#ppt_y+0.4)"/>
                                      </p:to>
                                    </p:set>
                                    <p:anim from="(#ppt_y+0.4)" to="(#ppt_y)" calcmode="lin" valueType="num">
                                      <p:cBhvr>
                                        <p:cTn id="43" dur="1230" accel="100000" fill="hold">
                                          <p:stCondLst>
                                            <p:cond delay="770"/>
                                          </p:stCondLst>
                                        </p:cTn>
                                        <p:tgtEl>
                                          <p:spTgt spid="33795"/>
                                        </p:tgtEl>
                                        <p:attrNameLst>
                                          <p:attrName>ppt_y</p:attrName>
                                        </p:attrNameLst>
                                      </p:cBhvr>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xit" presetSubtype="10" fill="hold" nodeType="clickEffect">
                                  <p:stCondLst>
                                    <p:cond delay="0"/>
                                  </p:stCondLst>
                                  <p:childTnLst>
                                    <p:animEffect transition="out" filter="blinds(horizontal)">
                                      <p:cBhvr>
                                        <p:cTn id="47" dur="500"/>
                                        <p:tgtEl>
                                          <p:spTgt spid="33808"/>
                                        </p:tgtEl>
                                      </p:cBhvr>
                                    </p:animEffect>
                                    <p:set>
                                      <p:cBhvr>
                                        <p:cTn id="48" dur="1" fill="hold">
                                          <p:stCondLst>
                                            <p:cond delay="499"/>
                                          </p:stCondLst>
                                        </p:cTn>
                                        <p:tgtEl>
                                          <p:spTgt spid="33808"/>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35" presetClass="path" presetSubtype="0" accel="50000" decel="50000" fill="hold" nodeType="clickEffect">
                                  <p:stCondLst>
                                    <p:cond delay="0"/>
                                  </p:stCondLst>
                                  <p:childTnLst>
                                    <p:animMotion origin="layout" path="M 0 0  L -0.25 0  E" pathEditMode="relative" ptsTypes="">
                                      <p:cBhvr>
                                        <p:cTn id="52" dur="2000" fill="hold"/>
                                        <p:tgtEl>
                                          <p:spTgt spid="33807"/>
                                        </p:tgtEl>
                                        <p:attrNameLst>
                                          <p:attrName>ppt_x</p:attrName>
                                          <p:attrName>ppt_y</p:attrName>
                                        </p:attrNameLst>
                                      </p:cBhvr>
                                    </p:animMotion>
                                  </p:childTnLst>
                                </p:cTn>
                              </p:par>
                            </p:childTnLst>
                          </p:cTn>
                        </p:par>
                      </p:childTnLst>
                    </p:cTn>
                  </p:par>
                  <p:par>
                    <p:cTn id="53" fill="hold" nodeType="clickPar">
                      <p:stCondLst>
                        <p:cond delay="indefinite"/>
                      </p:stCondLst>
                      <p:childTnLst>
                        <p:par>
                          <p:cTn id="54" fill="hold" nodeType="withGroup">
                            <p:stCondLst>
                              <p:cond delay="0"/>
                            </p:stCondLst>
                            <p:childTnLst>
                              <p:par>
                                <p:cTn id="55" presetID="0" presetClass="path" presetSubtype="0" accel="50000" decel="50000" fill="hold" nodeType="clickEffect">
                                  <p:stCondLst>
                                    <p:cond delay="0"/>
                                  </p:stCondLst>
                                  <p:childTnLst>
                                    <p:animMotion origin="layout" path="M 0.07083 -0.0666 L 0.0875 -0.31082 " pathEditMode="relative" ptsTypes="AA">
                                      <p:cBhvr>
                                        <p:cTn id="56" dur="2000" fill="hold"/>
                                        <p:tgtEl>
                                          <p:spTgt spid="33804"/>
                                        </p:tgtEl>
                                        <p:attrNameLst>
                                          <p:attrName>ppt_x</p:attrName>
                                          <p:attrName>ppt_y</p:attrName>
                                        </p:attrNameLst>
                                      </p:cBhvr>
                                    </p:animMotion>
                                  </p:childTnLst>
                                </p:cTn>
                              </p:par>
                            </p:childTnLst>
                          </p:cTn>
                        </p:par>
                      </p:childTnLst>
                    </p:cTn>
                  </p:par>
                  <p:par>
                    <p:cTn id="57" fill="hold" nodeType="clickPar">
                      <p:stCondLst>
                        <p:cond delay="indefinite"/>
                      </p:stCondLst>
                      <p:childTnLst>
                        <p:par>
                          <p:cTn id="58" fill="hold" nodeType="withGroup">
                            <p:stCondLst>
                              <p:cond delay="0"/>
                            </p:stCondLst>
                            <p:childTnLst>
                              <p:par>
                                <p:cTn id="59" presetID="0" presetClass="path" presetSubtype="0" accel="50000" decel="50000" fill="hold" nodeType="clickEffect">
                                  <p:stCondLst>
                                    <p:cond delay="0"/>
                                  </p:stCondLst>
                                  <p:childTnLst>
                                    <p:animMotion origin="layout" path="M -0.0151 -0.03495 C -0.02825 -0.04583 -0.02226 -0.04305 -0.0319 -0.04653 C -0.0444 -0.05648 -0.0569 -0.0618 -0.07187 -0.06597 C -0.07929 -0.07176 -0.09101 -0.08194 -0.09843 -0.08518 C -0.14101 -0.10301 -0.18502 -0.10995 -0.22981 -0.11227 C -0.322 -0.13912 -0.23867 -0.1162 -0.48645 -0.11435 C -0.51445 -0.11319 -0.52083 -0.11643 -0.53971 -0.11042 C -0.54127 -0.10995 -0.54309 -0.10903 -0.54466 -0.10856 C -0.54752 -0.10764 -0.55013 -0.10741 -0.55312 -0.10648 C -0.55638 -0.10532 -0.56302 -0.10278 -0.56302 -0.10255 C -0.56627 -0.10023 -0.56927 -0.0963 -0.57291 -0.09491 C -0.58372 -0.09097 -0.59518 -0.08819 -0.60468 -0.08148 C -0.60898 -0.07361 -0.61237 -0.06481 -0.61783 -0.05833 C -0.61836 -0.05648 -0.61888 -0.0544 -0.61966 -0.05255 C -0.62044 -0.05046 -0.622 -0.04861 -0.62278 -0.04653 C -0.62812 -0.03241 -0.6302 -0.01643 -0.63476 -0.00208 C -0.6345 0.00949 -0.65117 0.09028 -0.61966 0.10208 C -0.60781 0.11134 -0.59531 0.11227 -0.58138 0.11366 C -0.5095 0.13542 -0.43802 0.12431 -0.36158 0.12523 C -0.35664 0.12546 -0.30911 0.12732 -0.29674 0.12894 C -0.28958 0.13009 -0.28229 0.13357 -0.275 0.13472 C -0.20833 0.13403 -0.15104 0.14907 -0.09166 0.12732 C -0.08815 0.12477 -0.08528 0.12199 -0.08177 0.11945 C -0.08033 0.11829 -0.07669 0.11574 -0.07669 0.11597 C -0.07565 0.11389 -0.07513 0.11157 -0.07356 0.10995 C -0.07226 0.10833 -0.06979 0.10787 -0.06862 0.10602 C -0.06731 0.1044 -0.06757 0.10208 -0.06666 0.10023 C -0.0651 0.0963 -0.06237 0.09259 -0.06028 0.08866 C -0.05924 0.08704 -0.0569 0.0875 -0.0552 0.08681 C -0.05273 0.08565 -0.05065 0.08426 -0.04843 0.08287 C -0.04739 0.08102 -0.04674 0.0787 -0.04518 0.07708 C -0.04388 0.07546 -0.04153 0.075 -0.04023 0.07315 C -0.03906 0.07153 -0.03945 0.06898 -0.03841 0.06736 C -0.03489 0.06111 -0.02929 0.05579 -0.02513 0.05 C -0.01783 0.04005 -0.02083 0.03125 -0.01002 0.02292 C -0.00898 0.01898 -0.00885 0.01458 -0.0069 0.01134 C -0.00481 0.00741 -4.16667E-6 -0.00023 -4.16667E-6 -7.40741E-7 " pathEditMode="relative" rAng="0" ptsTypes="AAAAAAAAAAAAAAAAAAAAAAAAAAAAAAAAAAAAA">
                                      <p:cBhvr>
                                        <p:cTn id="60" dur="5000" fill="hold"/>
                                        <p:tgtEl>
                                          <p:spTgt spid="33805"/>
                                        </p:tgtEl>
                                        <p:attrNameLst>
                                          <p:attrName>ppt_x</p:attrName>
                                          <p:attrName>ppt_y</p:attrName>
                                        </p:attrNameLst>
                                      </p:cBhvr>
                                      <p:rCtr x="-30443" y="4190"/>
                                    </p:animMotion>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nodeType="clickEffect">
                                  <p:stCondLst>
                                    <p:cond delay="0"/>
                                  </p:stCondLst>
                                  <p:childTnLst>
                                    <p:set>
                                      <p:cBhvr>
                                        <p:cTn id="64" dur="1" fill="hold">
                                          <p:stCondLst>
                                            <p:cond delay="0"/>
                                          </p:stCondLst>
                                        </p:cTn>
                                        <p:tgtEl>
                                          <p:spTgt spid="33805"/>
                                        </p:tgtEl>
                                        <p:attrNameLst>
                                          <p:attrName>style.visibility</p:attrName>
                                        </p:attrNameLst>
                                      </p:cBhvr>
                                      <p:to>
                                        <p:strVal val="visible"/>
                                      </p:to>
                                    </p:set>
                                    <p:animEffect transition="in" filter="dissolve">
                                      <p:cBhvr>
                                        <p:cTn id="65" dur="500"/>
                                        <p:tgtEl>
                                          <p:spTgt spid="3380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63" presetClass="path" presetSubtype="0" accel="50000" decel="50000" fill="hold" nodeType="clickEffect">
                                  <p:stCondLst>
                                    <p:cond delay="0"/>
                                  </p:stCondLst>
                                  <p:childTnLst>
                                    <p:animMotion origin="layout" path="M 0.04167 0.00832 L 0.45 0.00832 " pathEditMode="relative" rAng="0" ptsTypes="AA">
                                      <p:cBhvr>
                                        <p:cTn id="69" dur="2000" fill="hold"/>
                                        <p:tgtEl>
                                          <p:spTgt spid="33801"/>
                                        </p:tgtEl>
                                        <p:attrNameLst>
                                          <p:attrName>ppt_x</p:attrName>
                                          <p:attrName>ppt_y</p:attrName>
                                        </p:attrNameLst>
                                      </p:cBhvr>
                                      <p:rCtr x="20417" y="0"/>
                                    </p:animMotion>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nodeType="clickEffect">
                                  <p:stCondLst>
                                    <p:cond delay="0"/>
                                  </p:stCondLst>
                                  <p:childTnLst>
                                    <p:set>
                                      <p:cBhvr>
                                        <p:cTn id="73" dur="1" fill="hold">
                                          <p:stCondLst>
                                            <p:cond delay="0"/>
                                          </p:stCondLst>
                                        </p:cTn>
                                        <p:tgtEl>
                                          <p:spTgt spid="33803"/>
                                        </p:tgtEl>
                                        <p:attrNameLst>
                                          <p:attrName>style.visibility</p:attrName>
                                        </p:attrNameLst>
                                      </p:cBhvr>
                                      <p:to>
                                        <p:strVal val="visible"/>
                                      </p:to>
                                    </p:set>
                                    <p:animEffect transition="in" filter="dissolve">
                                      <p:cBhvr>
                                        <p:cTn id="74" dur="500"/>
                                        <p:tgtEl>
                                          <p:spTgt spid="3380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9" presetClass="entr" presetSubtype="0" fill="hold" nodeType="clickEffect">
                                  <p:stCondLst>
                                    <p:cond delay="0"/>
                                  </p:stCondLst>
                                  <p:childTnLst>
                                    <p:set>
                                      <p:cBhvr>
                                        <p:cTn id="78" dur="1" fill="hold">
                                          <p:stCondLst>
                                            <p:cond delay="0"/>
                                          </p:stCondLst>
                                        </p:cTn>
                                        <p:tgtEl>
                                          <p:spTgt spid="33802"/>
                                        </p:tgtEl>
                                        <p:attrNameLst>
                                          <p:attrName>style.visibility</p:attrName>
                                        </p:attrNameLst>
                                      </p:cBhvr>
                                      <p:to>
                                        <p:strVal val="visible"/>
                                      </p:to>
                                    </p:set>
                                    <p:animEffect transition="in" filter="dissolve">
                                      <p:cBhvr>
                                        <p:cTn id="79" dur="500"/>
                                        <p:tgtEl>
                                          <p:spTgt spid="3380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nodeType="clickEffect">
                                  <p:stCondLst>
                                    <p:cond delay="0"/>
                                  </p:stCondLst>
                                  <p:childTnLst>
                                    <p:set>
                                      <p:cBhvr>
                                        <p:cTn id="83" dur="1" fill="hold">
                                          <p:stCondLst>
                                            <p:cond delay="0"/>
                                          </p:stCondLst>
                                        </p:cTn>
                                        <p:tgtEl>
                                          <p:spTgt spid="33809"/>
                                        </p:tgtEl>
                                        <p:attrNameLst>
                                          <p:attrName>style.visibility</p:attrName>
                                        </p:attrNameLst>
                                      </p:cBhvr>
                                      <p:to>
                                        <p:strVal val="visible"/>
                                      </p:to>
                                    </p:set>
                                    <p:animEffect transition="in" filter="blinds(horizontal)">
                                      <p:cBhvr>
                                        <p:cTn id="84" dur="500"/>
                                        <p:tgtEl>
                                          <p:spTgt spid="33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802" grpId="0" animBg="1"/>
      <p:bldP spid="33803" grpId="0" animBg="1"/>
      <p:bldP spid="33807" grpId="0" animBg="1"/>
      <p:bldP spid="33810" grpId="0"/>
      <p:bldP spid="33811" grpId="0"/>
      <p:bldP spid="33812" grpId="0"/>
      <p:bldP spid="33813" grpId="0"/>
      <p:bldP spid="33817"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300"/>
            </a:gs>
            <a:gs pos="99001">
              <a:srgbClr val="003300"/>
            </a:gs>
            <a:gs pos="100000">
              <a:srgbClr val="000B00"/>
            </a:gs>
          </a:gsLst>
          <a:lin ang="5400000" scaled="1"/>
        </a:gra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AD00A8B-E304-F1C1-53BD-445CA13F524E}"/>
              </a:ext>
            </a:extLst>
          </p:cNvPr>
          <p:cNvSpPr>
            <a:spLocks noGrp="1" noChangeArrowheads="1"/>
          </p:cNvSpPr>
          <p:nvPr>
            <p:ph type="title"/>
          </p:nvPr>
        </p:nvSpPr>
        <p:spPr>
          <a:xfrm>
            <a:off x="1992313" y="0"/>
            <a:ext cx="8229600" cy="1143000"/>
          </a:xfrm>
        </p:spPr>
        <p:txBody>
          <a:bodyPr/>
          <a:lstStyle/>
          <a:p>
            <a:r>
              <a:rPr lang="en-US" altLang="en-US" sz="3200" dirty="0">
                <a:solidFill>
                  <a:schemeClr val="bg1"/>
                </a:solidFill>
              </a:rPr>
              <a:t>Today – will you choose a “new” Father?</a:t>
            </a:r>
          </a:p>
        </p:txBody>
      </p:sp>
      <p:sp>
        <p:nvSpPr>
          <p:cNvPr id="34819" name="Rectangle 3">
            <a:extLst>
              <a:ext uri="{FF2B5EF4-FFF2-40B4-BE49-F238E27FC236}">
                <a16:creationId xmlns:a16="http://schemas.microsoft.com/office/drawing/2014/main" id="{4578B906-433D-F7BC-9D3F-06471F49EA08}"/>
              </a:ext>
            </a:extLst>
          </p:cNvPr>
          <p:cNvSpPr>
            <a:spLocks noGrp="1" noChangeArrowheads="1"/>
          </p:cNvSpPr>
          <p:nvPr>
            <p:ph type="body" idx="1"/>
          </p:nvPr>
        </p:nvSpPr>
        <p:spPr>
          <a:xfrm>
            <a:off x="1524000" y="1196974"/>
            <a:ext cx="9144000" cy="6501683"/>
          </a:xfrm>
        </p:spPr>
        <p:txBody>
          <a:bodyPr/>
          <a:lstStyle/>
          <a:p>
            <a:pPr>
              <a:lnSpc>
                <a:spcPct val="80000"/>
              </a:lnSpc>
            </a:pPr>
            <a:r>
              <a:rPr lang="en-US" altLang="en-US" sz="2400" b="1" dirty="0">
                <a:solidFill>
                  <a:schemeClr val="bg1"/>
                </a:solidFill>
              </a:rPr>
              <a:t>A – Admit</a:t>
            </a:r>
            <a:r>
              <a:rPr lang="en-US" altLang="en-US" sz="2400" dirty="0">
                <a:solidFill>
                  <a:schemeClr val="bg1"/>
                </a:solidFill>
              </a:rPr>
              <a:t> that you have been upset far too long impacting your marriage. Admit that your anger, bitterness, sickness, resentment have kept you trapped in your Thinking + Emotions.  </a:t>
            </a:r>
          </a:p>
          <a:p>
            <a:pPr>
              <a:lnSpc>
                <a:spcPct val="80000"/>
              </a:lnSpc>
            </a:pPr>
            <a:endParaRPr lang="en-US" altLang="en-US" sz="2400" dirty="0">
              <a:solidFill>
                <a:schemeClr val="bg1"/>
              </a:solidFill>
            </a:endParaRPr>
          </a:p>
          <a:p>
            <a:pPr>
              <a:lnSpc>
                <a:spcPct val="80000"/>
              </a:lnSpc>
            </a:pPr>
            <a:r>
              <a:rPr lang="en-US" altLang="en-US" sz="2400" b="1" dirty="0">
                <a:solidFill>
                  <a:schemeClr val="bg1"/>
                </a:solidFill>
              </a:rPr>
              <a:t>B – Believe</a:t>
            </a:r>
            <a:r>
              <a:rPr lang="en-US" altLang="en-US" sz="2400" dirty="0">
                <a:solidFill>
                  <a:schemeClr val="bg1"/>
                </a:solidFill>
              </a:rPr>
              <a:t> that God wants to be your Father and Jesus your LORD. Believe that He sent Jesus to shed his blood, die and be raised for you. Redeemed, Rescued, Raised and Rules</a:t>
            </a:r>
          </a:p>
          <a:p>
            <a:pPr>
              <a:lnSpc>
                <a:spcPct val="80000"/>
              </a:lnSpc>
            </a:pPr>
            <a:endParaRPr lang="en-US" altLang="en-US" sz="2400" dirty="0">
              <a:solidFill>
                <a:schemeClr val="bg1"/>
              </a:solidFill>
            </a:endParaRPr>
          </a:p>
          <a:p>
            <a:pPr>
              <a:lnSpc>
                <a:spcPct val="80000"/>
              </a:lnSpc>
            </a:pPr>
            <a:r>
              <a:rPr lang="en-US" altLang="en-US" sz="2400" b="1" dirty="0">
                <a:solidFill>
                  <a:schemeClr val="bg1"/>
                </a:solidFill>
              </a:rPr>
              <a:t>C – Confess</a:t>
            </a:r>
            <a:r>
              <a:rPr lang="en-US" altLang="en-US" sz="2400" dirty="0">
                <a:solidFill>
                  <a:schemeClr val="bg1"/>
                </a:solidFill>
              </a:rPr>
              <a:t> that you need Him. Confess that you yourselves have sinned. You put Jesus on the cross  - not just your earthly parents.</a:t>
            </a:r>
          </a:p>
          <a:p>
            <a:pPr>
              <a:lnSpc>
                <a:spcPct val="80000"/>
              </a:lnSpc>
            </a:pPr>
            <a:endParaRPr lang="en-US" altLang="en-US" sz="2400" dirty="0">
              <a:solidFill>
                <a:schemeClr val="bg1"/>
              </a:solidFill>
            </a:endParaRPr>
          </a:p>
          <a:p>
            <a:pPr>
              <a:lnSpc>
                <a:spcPct val="80000"/>
              </a:lnSpc>
            </a:pPr>
            <a:r>
              <a:rPr lang="en-US" altLang="en-US" sz="2400" b="1" dirty="0">
                <a:solidFill>
                  <a:schemeClr val="bg1"/>
                </a:solidFill>
              </a:rPr>
              <a:t>D – Decide</a:t>
            </a:r>
            <a:r>
              <a:rPr lang="en-US" altLang="en-US" sz="2400" dirty="0">
                <a:solidFill>
                  <a:schemeClr val="bg1"/>
                </a:solidFill>
              </a:rPr>
              <a:t> – Choose to receive the gift God wants to give you – everlasting life and a REAL life now!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iterate type="lt">
                                    <p:tmPct val="10000"/>
                                  </p:iterate>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iterate type="lt">
                                    <p:tmPct val="10000"/>
                                  </p:iterate>
                                  <p:childTnLst>
                                    <p:set>
                                      <p:cBhvr>
                                        <p:cTn id="11" dur="1" fill="hold">
                                          <p:stCondLst>
                                            <p:cond delay="0"/>
                                          </p:stCondLst>
                                        </p:cTn>
                                        <p:tgtEl>
                                          <p:spTgt spid="34819">
                                            <p:txEl>
                                              <p:pRg st="2" end="2"/>
                                            </p:txEl>
                                          </p:spTgt>
                                        </p:tgtEl>
                                        <p:attrNameLst>
                                          <p:attrName>style.visibility</p:attrName>
                                        </p:attrNameLst>
                                      </p:cBhvr>
                                      <p:to>
                                        <p:strVal val="visible"/>
                                      </p:to>
                                    </p:set>
                                    <p:animEffect transition="in" filter="blinds(horizontal)">
                                      <p:cBhvr>
                                        <p:cTn id="12" dur="500"/>
                                        <p:tgtEl>
                                          <p:spTgt spid="348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iterate type="lt">
                                    <p:tmPct val="10000"/>
                                  </p:iterate>
                                  <p:childTnLst>
                                    <p:set>
                                      <p:cBhvr>
                                        <p:cTn id="16" dur="1" fill="hold">
                                          <p:stCondLst>
                                            <p:cond delay="0"/>
                                          </p:stCondLst>
                                        </p:cTn>
                                        <p:tgtEl>
                                          <p:spTgt spid="34819">
                                            <p:txEl>
                                              <p:pRg st="4" end="4"/>
                                            </p:txEl>
                                          </p:spTgt>
                                        </p:tgtEl>
                                        <p:attrNameLst>
                                          <p:attrName>style.visibility</p:attrName>
                                        </p:attrNameLst>
                                      </p:cBhvr>
                                      <p:to>
                                        <p:strVal val="visible"/>
                                      </p:to>
                                    </p:set>
                                    <p:animEffect transition="in" filter="blinds(horizontal)">
                                      <p:cBhvr>
                                        <p:cTn id="17" dur="500"/>
                                        <p:tgtEl>
                                          <p:spTgt spid="3481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iterate type="lt">
                                    <p:tmPct val="10000"/>
                                  </p:iterate>
                                  <p:childTnLst>
                                    <p:set>
                                      <p:cBhvr>
                                        <p:cTn id="21" dur="1" fill="hold">
                                          <p:stCondLst>
                                            <p:cond delay="0"/>
                                          </p:stCondLst>
                                        </p:cTn>
                                        <p:tgtEl>
                                          <p:spTgt spid="34819">
                                            <p:txEl>
                                              <p:pRg st="6" end="6"/>
                                            </p:txEl>
                                          </p:spTgt>
                                        </p:tgtEl>
                                        <p:attrNameLst>
                                          <p:attrName>style.visibility</p:attrName>
                                        </p:attrNameLst>
                                      </p:cBhvr>
                                      <p:to>
                                        <p:strVal val="visible"/>
                                      </p:to>
                                    </p:set>
                                    <p:animEffect transition="in" filter="blinds(horizontal)">
                                      <p:cBhvr>
                                        <p:cTn id="22" dur="500"/>
                                        <p:tgtEl>
                                          <p:spTgt spid="34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300"/>
            </a:gs>
            <a:gs pos="99001">
              <a:srgbClr val="003300"/>
            </a:gs>
            <a:gs pos="100000">
              <a:srgbClr val="000B00"/>
            </a:gs>
          </a:gsLst>
          <a:lin ang="5400000" scaled="1"/>
        </a:gra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38AB925-C0D6-E2EA-8C1C-77F1CD34629B}"/>
              </a:ext>
            </a:extLst>
          </p:cNvPr>
          <p:cNvSpPr>
            <a:spLocks noGrp="1" noChangeArrowheads="1"/>
          </p:cNvSpPr>
          <p:nvPr>
            <p:ph type="title"/>
          </p:nvPr>
        </p:nvSpPr>
        <p:spPr>
          <a:xfrm>
            <a:off x="1992313" y="-315913"/>
            <a:ext cx="8229600" cy="1143001"/>
          </a:xfrm>
        </p:spPr>
        <p:txBody>
          <a:bodyPr/>
          <a:lstStyle/>
          <a:p>
            <a:r>
              <a:rPr lang="en-US" altLang="en-US" sz="3200">
                <a:solidFill>
                  <a:schemeClr val="bg1"/>
                </a:solidFill>
              </a:rPr>
              <a:t>Prayer to ask for a new Dad</a:t>
            </a:r>
          </a:p>
        </p:txBody>
      </p:sp>
      <p:sp>
        <p:nvSpPr>
          <p:cNvPr id="35843" name="Rectangle 3">
            <a:extLst>
              <a:ext uri="{FF2B5EF4-FFF2-40B4-BE49-F238E27FC236}">
                <a16:creationId xmlns:a16="http://schemas.microsoft.com/office/drawing/2014/main" id="{1B250A19-FD10-AF0D-DE17-52DB7E97D497}"/>
              </a:ext>
            </a:extLst>
          </p:cNvPr>
          <p:cNvSpPr>
            <a:spLocks noGrp="1" noChangeArrowheads="1"/>
          </p:cNvSpPr>
          <p:nvPr>
            <p:ph type="body" idx="1"/>
          </p:nvPr>
        </p:nvSpPr>
        <p:spPr>
          <a:xfrm>
            <a:off x="1721644" y="735269"/>
            <a:ext cx="8748712" cy="5876925"/>
          </a:xfrm>
        </p:spPr>
        <p:txBody>
          <a:bodyPr/>
          <a:lstStyle/>
          <a:p>
            <a:r>
              <a:rPr lang="en-US" altLang="en-US" sz="2800" dirty="0">
                <a:solidFill>
                  <a:schemeClr val="bg1"/>
                </a:solidFill>
              </a:rPr>
              <a:t>Father, I need You. Thank you for sending Jesus to die for me and be raised again just for me!  Father I’m sorry for my sin, bitterness, resentment, Thank you that Jesus shed his blood and died for me. I receive this gift of everlasting life. I ask you to change my attitude (mind and heart) from this day on.</a:t>
            </a:r>
          </a:p>
          <a:p>
            <a:r>
              <a:rPr lang="en-US" altLang="en-US" sz="2800" dirty="0">
                <a:solidFill>
                  <a:schemeClr val="bg1"/>
                </a:solidFill>
              </a:rPr>
              <a:t>I surrender to you.  I want Jesus to be my Savior and LORD, in charge of my life and my marriage.</a:t>
            </a:r>
          </a:p>
          <a:p>
            <a:r>
              <a:rPr lang="en-US" altLang="en-US" sz="2800" dirty="0">
                <a:solidFill>
                  <a:schemeClr val="bg1"/>
                </a:solidFill>
              </a:rPr>
              <a:t>Thank you for Jesus finding me and leading me back to you. You are my new Father and Jesus is my Lord</a:t>
            </a:r>
          </a:p>
          <a:p>
            <a:r>
              <a:rPr lang="en-US" altLang="en-US" sz="2800" dirty="0">
                <a:solidFill>
                  <a:schemeClr val="bg1"/>
                </a:solidFill>
              </a:rPr>
              <a:t>In Jesus name - Amen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iterate type="lt">
                                    <p:tmPct val="10000"/>
                                  </p:iterate>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iterate type="lt">
                                    <p:tmPct val="10000"/>
                                  </p:iterate>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blinds(horizontal)">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iterate type="lt">
                                    <p:tmPct val="10000"/>
                                  </p:iterate>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blinds(horizontal)">
                                      <p:cBhvr>
                                        <p:cTn id="17" dur="500"/>
                                        <p:tgtEl>
                                          <p:spTgt spid="358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iterate type="lt">
                                    <p:tmPct val="10000"/>
                                  </p:iterate>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blinds(horizontal)">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CE7C-314D-2C40-2C84-4E9112603B85}"/>
              </a:ext>
            </a:extLst>
          </p:cNvPr>
          <p:cNvSpPr>
            <a:spLocks noGrp="1"/>
          </p:cNvSpPr>
          <p:nvPr>
            <p:ph type="title"/>
          </p:nvPr>
        </p:nvSpPr>
        <p:spPr/>
        <p:txBody>
          <a:bodyPr/>
          <a:lstStyle/>
          <a:p>
            <a:r>
              <a:rPr lang="en-CA" sz="2800" dirty="0">
                <a:solidFill>
                  <a:schemeClr val="bg1"/>
                </a:solidFill>
              </a:rPr>
              <a:t>A marriage who has Christ as it’s Center becomes a Secure Bond and Attachment – Galatians 2:20</a:t>
            </a:r>
          </a:p>
        </p:txBody>
      </p:sp>
      <p:sp>
        <p:nvSpPr>
          <p:cNvPr id="3" name="Content Placeholder 2">
            <a:extLst>
              <a:ext uri="{FF2B5EF4-FFF2-40B4-BE49-F238E27FC236}">
                <a16:creationId xmlns:a16="http://schemas.microsoft.com/office/drawing/2014/main" id="{EA96D92E-536D-8DB4-47F8-83F28D594872}"/>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I have been crucified with CHRIST (My Identity)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and it is no longer I who live, (My Irreversibility)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but CHRIST lives in me (My “into-me-see”).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The life I am now living I do so by faith (My Intentionality)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and is in the sphere of CHRIST (My Interdependence).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He has loved me and gave Himself for me, (My Influence) for Him.  (Gal. 2:20 with 6:1-5)</a:t>
            </a:r>
          </a:p>
          <a:p>
            <a:endParaRPr lang="en-CA" dirty="0"/>
          </a:p>
        </p:txBody>
      </p:sp>
    </p:spTree>
    <p:extLst>
      <p:ext uri="{BB962C8B-B14F-4D97-AF65-F5344CB8AC3E}">
        <p14:creationId xmlns:p14="http://schemas.microsoft.com/office/powerpoint/2010/main" val="411463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300"/>
            </a:gs>
            <a:gs pos="99001">
              <a:srgbClr val="003300"/>
            </a:gs>
            <a:gs pos="100000">
              <a:srgbClr val="000B00"/>
            </a:gs>
          </a:gsLst>
          <a:lin ang="5400000" scaled="1"/>
        </a:gra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AD00A8B-E304-F1C1-53BD-445CA13F524E}"/>
              </a:ext>
            </a:extLst>
          </p:cNvPr>
          <p:cNvSpPr>
            <a:spLocks noGrp="1" noChangeArrowheads="1"/>
          </p:cNvSpPr>
          <p:nvPr>
            <p:ph type="title"/>
          </p:nvPr>
        </p:nvSpPr>
        <p:spPr>
          <a:xfrm>
            <a:off x="1992313" y="0"/>
            <a:ext cx="8229600" cy="1143000"/>
          </a:xfrm>
        </p:spPr>
        <p:txBody>
          <a:bodyPr/>
          <a:lstStyle/>
          <a:p>
            <a:r>
              <a:rPr lang="en-US" altLang="en-US" sz="3200" dirty="0">
                <a:solidFill>
                  <a:schemeClr val="bg1"/>
                </a:solidFill>
              </a:rPr>
              <a:t>Today – will you choose a “new” Father?</a:t>
            </a:r>
          </a:p>
        </p:txBody>
      </p:sp>
      <p:sp>
        <p:nvSpPr>
          <p:cNvPr id="34819" name="Rectangle 3">
            <a:extLst>
              <a:ext uri="{FF2B5EF4-FFF2-40B4-BE49-F238E27FC236}">
                <a16:creationId xmlns:a16="http://schemas.microsoft.com/office/drawing/2014/main" id="{4578B906-433D-F7BC-9D3F-06471F49EA08}"/>
              </a:ext>
            </a:extLst>
          </p:cNvPr>
          <p:cNvSpPr>
            <a:spLocks noGrp="1" noChangeArrowheads="1"/>
          </p:cNvSpPr>
          <p:nvPr>
            <p:ph type="body" idx="1"/>
          </p:nvPr>
        </p:nvSpPr>
        <p:spPr>
          <a:xfrm>
            <a:off x="1524000" y="1196974"/>
            <a:ext cx="9144000" cy="6501683"/>
          </a:xfrm>
        </p:spPr>
        <p:txBody>
          <a:bodyPr/>
          <a:lstStyle/>
          <a:p>
            <a:pPr>
              <a:lnSpc>
                <a:spcPct val="80000"/>
              </a:lnSpc>
            </a:pPr>
            <a:r>
              <a:rPr lang="en-US" altLang="en-US" sz="2400" b="1" dirty="0">
                <a:solidFill>
                  <a:schemeClr val="bg1"/>
                </a:solidFill>
              </a:rPr>
              <a:t>A – Admit</a:t>
            </a:r>
            <a:r>
              <a:rPr lang="en-US" altLang="en-US" sz="2400" dirty="0">
                <a:solidFill>
                  <a:schemeClr val="bg1"/>
                </a:solidFill>
              </a:rPr>
              <a:t> that you have been upset far too long impacting your marriage. Admit that your anger, bitterness, sickness, resentment have kept you trapped in your Thinking + Emotions.  </a:t>
            </a:r>
          </a:p>
          <a:p>
            <a:pPr>
              <a:lnSpc>
                <a:spcPct val="80000"/>
              </a:lnSpc>
            </a:pPr>
            <a:endParaRPr lang="en-US" altLang="en-US" sz="2400" dirty="0">
              <a:solidFill>
                <a:schemeClr val="bg1"/>
              </a:solidFill>
            </a:endParaRPr>
          </a:p>
          <a:p>
            <a:pPr>
              <a:lnSpc>
                <a:spcPct val="80000"/>
              </a:lnSpc>
            </a:pPr>
            <a:r>
              <a:rPr lang="en-US" altLang="en-US" sz="2400" b="1" dirty="0">
                <a:solidFill>
                  <a:schemeClr val="bg1"/>
                </a:solidFill>
              </a:rPr>
              <a:t>B – Believe</a:t>
            </a:r>
            <a:r>
              <a:rPr lang="en-US" altLang="en-US" sz="2400" dirty="0">
                <a:solidFill>
                  <a:schemeClr val="bg1"/>
                </a:solidFill>
              </a:rPr>
              <a:t> that God wants to be your Father and Jesus your LORD. Believe that He sent Jesus to shed his blood, die and be raised for you. Redeemed, Rescued, Raised and Rules</a:t>
            </a:r>
          </a:p>
          <a:p>
            <a:pPr>
              <a:lnSpc>
                <a:spcPct val="80000"/>
              </a:lnSpc>
            </a:pPr>
            <a:endParaRPr lang="en-US" altLang="en-US" sz="2400" dirty="0">
              <a:solidFill>
                <a:schemeClr val="bg1"/>
              </a:solidFill>
            </a:endParaRPr>
          </a:p>
          <a:p>
            <a:pPr>
              <a:lnSpc>
                <a:spcPct val="80000"/>
              </a:lnSpc>
            </a:pPr>
            <a:r>
              <a:rPr lang="en-US" altLang="en-US" sz="2400" b="1" dirty="0">
                <a:solidFill>
                  <a:schemeClr val="bg1"/>
                </a:solidFill>
              </a:rPr>
              <a:t>C – Confess</a:t>
            </a:r>
            <a:r>
              <a:rPr lang="en-US" altLang="en-US" sz="2400" dirty="0">
                <a:solidFill>
                  <a:schemeClr val="bg1"/>
                </a:solidFill>
              </a:rPr>
              <a:t> that you need Him. Confess that you yourselves have sinned. You put Jesus on the cross  - not just your earthly parents.</a:t>
            </a:r>
          </a:p>
          <a:p>
            <a:pPr>
              <a:lnSpc>
                <a:spcPct val="80000"/>
              </a:lnSpc>
            </a:pPr>
            <a:endParaRPr lang="en-US" altLang="en-US" sz="2400" dirty="0">
              <a:solidFill>
                <a:schemeClr val="bg1"/>
              </a:solidFill>
            </a:endParaRPr>
          </a:p>
          <a:p>
            <a:pPr>
              <a:lnSpc>
                <a:spcPct val="80000"/>
              </a:lnSpc>
            </a:pPr>
            <a:r>
              <a:rPr lang="en-US" altLang="en-US" sz="2400" b="1" dirty="0">
                <a:solidFill>
                  <a:schemeClr val="bg1"/>
                </a:solidFill>
              </a:rPr>
              <a:t>D – Decide</a:t>
            </a:r>
            <a:r>
              <a:rPr lang="en-US" altLang="en-US" sz="2400" dirty="0">
                <a:solidFill>
                  <a:schemeClr val="bg1"/>
                </a:solidFill>
              </a:rPr>
              <a:t> – Choose to receive the gift God wants to give you – everlasting life and a REAL life now!</a:t>
            </a:r>
          </a:p>
        </p:txBody>
      </p:sp>
    </p:spTree>
    <p:extLst>
      <p:ext uri="{BB962C8B-B14F-4D97-AF65-F5344CB8AC3E}">
        <p14:creationId xmlns:p14="http://schemas.microsoft.com/office/powerpoint/2010/main" val="465028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iterate type="lt">
                                    <p:tmPct val="10000"/>
                                  </p:iterate>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iterate type="lt">
                                    <p:tmPct val="10000"/>
                                  </p:iterate>
                                  <p:childTnLst>
                                    <p:set>
                                      <p:cBhvr>
                                        <p:cTn id="11" dur="1" fill="hold">
                                          <p:stCondLst>
                                            <p:cond delay="0"/>
                                          </p:stCondLst>
                                        </p:cTn>
                                        <p:tgtEl>
                                          <p:spTgt spid="34819">
                                            <p:txEl>
                                              <p:pRg st="2" end="2"/>
                                            </p:txEl>
                                          </p:spTgt>
                                        </p:tgtEl>
                                        <p:attrNameLst>
                                          <p:attrName>style.visibility</p:attrName>
                                        </p:attrNameLst>
                                      </p:cBhvr>
                                      <p:to>
                                        <p:strVal val="visible"/>
                                      </p:to>
                                    </p:set>
                                    <p:animEffect transition="in" filter="blinds(horizontal)">
                                      <p:cBhvr>
                                        <p:cTn id="12" dur="500"/>
                                        <p:tgtEl>
                                          <p:spTgt spid="348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iterate type="lt">
                                    <p:tmPct val="10000"/>
                                  </p:iterate>
                                  <p:childTnLst>
                                    <p:set>
                                      <p:cBhvr>
                                        <p:cTn id="16" dur="1" fill="hold">
                                          <p:stCondLst>
                                            <p:cond delay="0"/>
                                          </p:stCondLst>
                                        </p:cTn>
                                        <p:tgtEl>
                                          <p:spTgt spid="34819">
                                            <p:txEl>
                                              <p:pRg st="4" end="4"/>
                                            </p:txEl>
                                          </p:spTgt>
                                        </p:tgtEl>
                                        <p:attrNameLst>
                                          <p:attrName>style.visibility</p:attrName>
                                        </p:attrNameLst>
                                      </p:cBhvr>
                                      <p:to>
                                        <p:strVal val="visible"/>
                                      </p:to>
                                    </p:set>
                                    <p:animEffect transition="in" filter="blinds(horizontal)">
                                      <p:cBhvr>
                                        <p:cTn id="17" dur="500"/>
                                        <p:tgtEl>
                                          <p:spTgt spid="3481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iterate type="lt">
                                    <p:tmPct val="10000"/>
                                  </p:iterate>
                                  <p:childTnLst>
                                    <p:set>
                                      <p:cBhvr>
                                        <p:cTn id="21" dur="1" fill="hold">
                                          <p:stCondLst>
                                            <p:cond delay="0"/>
                                          </p:stCondLst>
                                        </p:cTn>
                                        <p:tgtEl>
                                          <p:spTgt spid="34819">
                                            <p:txEl>
                                              <p:pRg st="6" end="6"/>
                                            </p:txEl>
                                          </p:spTgt>
                                        </p:tgtEl>
                                        <p:attrNameLst>
                                          <p:attrName>style.visibility</p:attrName>
                                        </p:attrNameLst>
                                      </p:cBhvr>
                                      <p:to>
                                        <p:strVal val="visible"/>
                                      </p:to>
                                    </p:set>
                                    <p:animEffect transition="in" filter="blinds(horizontal)">
                                      <p:cBhvr>
                                        <p:cTn id="22" dur="500"/>
                                        <p:tgtEl>
                                          <p:spTgt spid="34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300"/>
            </a:gs>
            <a:gs pos="99001">
              <a:srgbClr val="003300"/>
            </a:gs>
            <a:gs pos="100000">
              <a:srgbClr val="000B00"/>
            </a:gs>
          </a:gsLst>
          <a:lin ang="5400000" scaled="1"/>
        </a:gra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38AB925-C0D6-E2EA-8C1C-77F1CD34629B}"/>
              </a:ext>
            </a:extLst>
          </p:cNvPr>
          <p:cNvSpPr>
            <a:spLocks noGrp="1" noChangeArrowheads="1"/>
          </p:cNvSpPr>
          <p:nvPr>
            <p:ph type="title"/>
          </p:nvPr>
        </p:nvSpPr>
        <p:spPr>
          <a:xfrm>
            <a:off x="1992313" y="-315913"/>
            <a:ext cx="8229600" cy="1143001"/>
          </a:xfrm>
        </p:spPr>
        <p:txBody>
          <a:bodyPr/>
          <a:lstStyle/>
          <a:p>
            <a:r>
              <a:rPr lang="en-US" altLang="en-US" sz="3200">
                <a:solidFill>
                  <a:schemeClr val="bg1"/>
                </a:solidFill>
              </a:rPr>
              <a:t>Prayer to ask for a new Dad</a:t>
            </a:r>
          </a:p>
        </p:txBody>
      </p:sp>
      <p:sp>
        <p:nvSpPr>
          <p:cNvPr id="35843" name="Rectangle 3">
            <a:extLst>
              <a:ext uri="{FF2B5EF4-FFF2-40B4-BE49-F238E27FC236}">
                <a16:creationId xmlns:a16="http://schemas.microsoft.com/office/drawing/2014/main" id="{1B250A19-FD10-AF0D-DE17-52DB7E97D497}"/>
              </a:ext>
            </a:extLst>
          </p:cNvPr>
          <p:cNvSpPr>
            <a:spLocks noGrp="1" noChangeArrowheads="1"/>
          </p:cNvSpPr>
          <p:nvPr>
            <p:ph type="body" idx="1"/>
          </p:nvPr>
        </p:nvSpPr>
        <p:spPr>
          <a:xfrm>
            <a:off x="1721644" y="735269"/>
            <a:ext cx="8748712" cy="5876925"/>
          </a:xfrm>
        </p:spPr>
        <p:txBody>
          <a:bodyPr/>
          <a:lstStyle/>
          <a:p>
            <a:r>
              <a:rPr lang="en-US" altLang="en-US" sz="2800" dirty="0">
                <a:solidFill>
                  <a:schemeClr val="bg1"/>
                </a:solidFill>
              </a:rPr>
              <a:t>Father, I need You. Thank you for sending Jesus to die for me and be raised again just for me!  Father I’m sorry for my sin, bitterness, resentment, Thank you that Jesus shed his blood and died for me. I receive this gift of everlasting life. I ask you to change my attitude (mind and heart) from this day on.</a:t>
            </a:r>
          </a:p>
          <a:p>
            <a:r>
              <a:rPr lang="en-US" altLang="en-US" sz="2800" dirty="0">
                <a:solidFill>
                  <a:schemeClr val="bg1"/>
                </a:solidFill>
              </a:rPr>
              <a:t>I surrender to you.  I want Jesus to be my Savior and LORD, in charge of my life and my marriage.</a:t>
            </a:r>
          </a:p>
          <a:p>
            <a:r>
              <a:rPr lang="en-US" altLang="en-US" sz="2800" dirty="0">
                <a:solidFill>
                  <a:schemeClr val="bg1"/>
                </a:solidFill>
              </a:rPr>
              <a:t>Thank you for Jesus finding me and leading me back to you. You are my new Father and Jesus is my Lord</a:t>
            </a:r>
          </a:p>
          <a:p>
            <a:r>
              <a:rPr lang="en-US" altLang="en-US" sz="2800" dirty="0">
                <a:solidFill>
                  <a:schemeClr val="bg1"/>
                </a:solidFill>
              </a:rPr>
              <a:t>In Jesus name - Amen</a:t>
            </a:r>
          </a:p>
        </p:txBody>
      </p:sp>
    </p:spTree>
    <p:extLst>
      <p:ext uri="{BB962C8B-B14F-4D97-AF65-F5344CB8AC3E}">
        <p14:creationId xmlns:p14="http://schemas.microsoft.com/office/powerpoint/2010/main" val="41337495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iterate type="lt">
                                    <p:tmPct val="10000"/>
                                  </p:iterate>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iterate type="lt">
                                    <p:tmPct val="10000"/>
                                  </p:iterate>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blinds(horizontal)">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iterate type="lt">
                                    <p:tmPct val="10000"/>
                                  </p:iterate>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blinds(horizontal)">
                                      <p:cBhvr>
                                        <p:cTn id="17" dur="500"/>
                                        <p:tgtEl>
                                          <p:spTgt spid="358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iterate type="lt">
                                    <p:tmPct val="10000"/>
                                  </p:iterate>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blinds(horizontal)">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CE7C-314D-2C40-2C84-4E9112603B85}"/>
              </a:ext>
            </a:extLst>
          </p:cNvPr>
          <p:cNvSpPr>
            <a:spLocks noGrp="1"/>
          </p:cNvSpPr>
          <p:nvPr>
            <p:ph type="title"/>
          </p:nvPr>
        </p:nvSpPr>
        <p:spPr/>
        <p:txBody>
          <a:bodyPr/>
          <a:lstStyle/>
          <a:p>
            <a:r>
              <a:rPr lang="en-CA" sz="2800" dirty="0">
                <a:solidFill>
                  <a:schemeClr val="bg1"/>
                </a:solidFill>
              </a:rPr>
              <a:t>A marriage who has Christ as it’s Center becomes a Secure Bond and Attachment – Galatians 2:20</a:t>
            </a:r>
          </a:p>
        </p:txBody>
      </p:sp>
      <p:sp>
        <p:nvSpPr>
          <p:cNvPr id="3" name="Content Placeholder 2">
            <a:extLst>
              <a:ext uri="{FF2B5EF4-FFF2-40B4-BE49-F238E27FC236}">
                <a16:creationId xmlns:a16="http://schemas.microsoft.com/office/drawing/2014/main" id="{EA96D92E-536D-8DB4-47F8-83F28D594872}"/>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I have been crucified with CHRIST (My Identity)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and it is no longer I who live, (My Irreversibility)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but CHRIST lives in me (My “into-me-see”).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The life I am now living I do so by faith (My Intentionality)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and is in the sphere of CHRIST (My Interdependence).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1"/>
                </a:solidFill>
                <a:effectLst/>
                <a:uLnTx/>
                <a:uFillTx/>
                <a:latin typeface="Calibri" panose="020F0502020204030204"/>
                <a:ea typeface="+mn-ea"/>
                <a:cs typeface="+mn-cs"/>
              </a:rPr>
              <a:t>He has loved me and gave Himself for me, (My Influence) for Him.  (Gal. 2:20 with 6:1-5)</a:t>
            </a:r>
          </a:p>
          <a:p>
            <a:endParaRPr lang="en-CA" dirty="0"/>
          </a:p>
        </p:txBody>
      </p:sp>
    </p:spTree>
    <p:extLst>
      <p:ext uri="{BB962C8B-B14F-4D97-AF65-F5344CB8AC3E}">
        <p14:creationId xmlns:p14="http://schemas.microsoft.com/office/powerpoint/2010/main" val="378088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323A-2E7D-38AE-017E-26ACC6275EE2}"/>
              </a:ext>
            </a:extLst>
          </p:cNvPr>
          <p:cNvSpPr>
            <a:spLocks noGrp="1"/>
          </p:cNvSpPr>
          <p:nvPr>
            <p:ph type="title"/>
          </p:nvPr>
        </p:nvSpPr>
        <p:spPr>
          <a:xfrm>
            <a:off x="690418" y="97270"/>
            <a:ext cx="10515600" cy="1325563"/>
          </a:xfrm>
        </p:spPr>
        <p:txBody>
          <a:bodyPr>
            <a:normAutofit/>
          </a:bodyPr>
          <a:lstStyle/>
          <a:p>
            <a:r>
              <a:rPr lang="en-CA" sz="2800" dirty="0"/>
              <a:t>The FIRST mention of the Gospel – Genesis 3:15  - There is HOPE for Marriage</a:t>
            </a:r>
          </a:p>
        </p:txBody>
      </p:sp>
      <p:sp>
        <p:nvSpPr>
          <p:cNvPr id="3" name="Content Placeholder 2">
            <a:extLst>
              <a:ext uri="{FF2B5EF4-FFF2-40B4-BE49-F238E27FC236}">
                <a16:creationId xmlns:a16="http://schemas.microsoft.com/office/drawing/2014/main" id="{AA5F3701-5A06-FF95-B288-440C97A39356}"/>
              </a:ext>
            </a:extLst>
          </p:cNvPr>
          <p:cNvSpPr>
            <a:spLocks noGrp="1"/>
          </p:cNvSpPr>
          <p:nvPr>
            <p:ph idx="1"/>
          </p:nvPr>
        </p:nvSpPr>
        <p:spPr>
          <a:xfrm>
            <a:off x="985982" y="1335809"/>
            <a:ext cx="10515600" cy="5424921"/>
          </a:xfrm>
        </p:spPr>
        <p:txBody>
          <a:bodyPr>
            <a:normAutofit fontScale="92500" lnSpcReduction="20000"/>
          </a:bodyPr>
          <a:lstStyle/>
          <a:p>
            <a:r>
              <a:rPr lang="en-CA" dirty="0"/>
              <a:t>Note that </a:t>
            </a:r>
            <a:r>
              <a:rPr lang="en-CA" b="1" i="1" dirty="0">
                <a:solidFill>
                  <a:schemeClr val="accent5">
                    <a:lumMod val="50000"/>
                  </a:schemeClr>
                </a:solidFill>
              </a:rPr>
              <a:t>God does NOT eliminate Marriage… </a:t>
            </a:r>
            <a:r>
              <a:rPr lang="en-CA" dirty="0"/>
              <a:t>His purposes will still continue through marriage – THIS IS SIGNIFICANT. Marriage will be messy but still has meaning. </a:t>
            </a:r>
          </a:p>
          <a:p>
            <a:endParaRPr lang="en-CA" dirty="0"/>
          </a:p>
          <a:p>
            <a:r>
              <a:rPr lang="en-US" dirty="0"/>
              <a:t> I will put enmity between you (Serpent) and the woman (humanity), </a:t>
            </a:r>
          </a:p>
          <a:p>
            <a:r>
              <a:rPr lang="en-US" dirty="0"/>
              <a:t>      and between your offspring and her offspring; </a:t>
            </a:r>
          </a:p>
          <a:p>
            <a:r>
              <a:rPr lang="en-US" dirty="0"/>
              <a:t>                  he shall bruise your head, </a:t>
            </a:r>
          </a:p>
          <a:p>
            <a:r>
              <a:rPr lang="en-US" dirty="0"/>
              <a:t>      and you shall bruise his heel.”</a:t>
            </a:r>
            <a:endParaRPr lang="en-CA" dirty="0"/>
          </a:p>
          <a:p>
            <a:endParaRPr lang="en-CA" dirty="0"/>
          </a:p>
          <a:p>
            <a:r>
              <a:rPr lang="en-CA" dirty="0"/>
              <a:t>All of humanity (The seed of the Woman) will feel the impact of Satan hatred and hostility (The seed of the Serpent) (Satan will be against all humanity)</a:t>
            </a:r>
          </a:p>
          <a:p>
            <a:endParaRPr lang="en-CA" dirty="0"/>
          </a:p>
          <a:p>
            <a:r>
              <a:rPr lang="en-CA" dirty="0"/>
              <a:t>All of life from this time on will be characterized by hostility and division – </a:t>
            </a:r>
            <a:r>
              <a:rPr lang="en-CA" b="1" i="1" dirty="0">
                <a:solidFill>
                  <a:schemeClr val="accent6">
                    <a:lumMod val="50000"/>
                  </a:schemeClr>
                </a:solidFill>
              </a:rPr>
              <a:t>What is the impact of this on marriage? </a:t>
            </a:r>
          </a:p>
          <a:p>
            <a:endParaRPr lang="en-CA" dirty="0"/>
          </a:p>
        </p:txBody>
      </p:sp>
    </p:spTree>
    <p:extLst>
      <p:ext uri="{BB962C8B-B14F-4D97-AF65-F5344CB8AC3E}">
        <p14:creationId xmlns:p14="http://schemas.microsoft.com/office/powerpoint/2010/main" val="130156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D9F9C-0B00-CA4B-8082-909704E59E6A}"/>
              </a:ext>
            </a:extLst>
          </p:cNvPr>
          <p:cNvSpPr>
            <a:spLocks noGrp="1"/>
          </p:cNvSpPr>
          <p:nvPr>
            <p:ph type="title"/>
          </p:nvPr>
        </p:nvSpPr>
        <p:spPr/>
        <p:txBody>
          <a:bodyPr/>
          <a:lstStyle/>
          <a:p>
            <a:r>
              <a:rPr lang="en-US" dirty="0">
                <a:solidFill>
                  <a:schemeClr val="accent6">
                    <a:lumMod val="50000"/>
                  </a:schemeClr>
                </a:solidFill>
              </a:rPr>
              <a:t>There is HOPE for Marriage</a:t>
            </a:r>
            <a:endParaRPr lang="en-CA" dirty="0">
              <a:solidFill>
                <a:schemeClr val="accent6">
                  <a:lumMod val="50000"/>
                </a:schemeClr>
              </a:solidFill>
            </a:endParaRPr>
          </a:p>
        </p:txBody>
      </p:sp>
      <p:sp>
        <p:nvSpPr>
          <p:cNvPr id="3" name="Content Placeholder 2">
            <a:extLst>
              <a:ext uri="{FF2B5EF4-FFF2-40B4-BE49-F238E27FC236}">
                <a16:creationId xmlns:a16="http://schemas.microsoft.com/office/drawing/2014/main" id="{DB7AB664-70BD-FACB-CA55-DD5C069D2381}"/>
              </a:ext>
            </a:extLst>
          </p:cNvPr>
          <p:cNvSpPr>
            <a:spLocks noGrp="1"/>
          </p:cNvSpPr>
          <p:nvPr>
            <p:ph idx="1"/>
          </p:nvPr>
        </p:nvSpPr>
        <p:spPr/>
        <p:txBody>
          <a:bodyPr>
            <a:normAutofit/>
          </a:bodyPr>
          <a:lstStyle/>
          <a:p>
            <a:r>
              <a:rPr lang="en-CA" dirty="0"/>
              <a:t>The GOSPEL is not a concept but a Person. </a:t>
            </a:r>
            <a:r>
              <a:rPr lang="en-CA" b="1" dirty="0">
                <a:solidFill>
                  <a:srgbClr val="C00000"/>
                </a:solidFill>
              </a:rPr>
              <a:t>Jesus Christ </a:t>
            </a:r>
            <a:r>
              <a:rPr lang="en-CA" dirty="0"/>
              <a:t>who at just the right time </a:t>
            </a:r>
          </a:p>
          <a:p>
            <a:endParaRPr lang="en-CA" dirty="0"/>
          </a:p>
          <a:p>
            <a:r>
              <a:rPr lang="en-US" dirty="0"/>
              <a:t>“……</a:t>
            </a:r>
            <a:r>
              <a:rPr lang="en-US" dirty="0">
                <a:solidFill>
                  <a:srgbClr val="C00000"/>
                </a:solidFill>
              </a:rPr>
              <a:t>God sent </a:t>
            </a:r>
            <a:r>
              <a:rPr lang="en-US" dirty="0"/>
              <a:t>forth </a:t>
            </a:r>
            <a:r>
              <a:rPr lang="en-US" dirty="0">
                <a:solidFill>
                  <a:srgbClr val="C00000"/>
                </a:solidFill>
              </a:rPr>
              <a:t>his Son</a:t>
            </a:r>
            <a:r>
              <a:rPr lang="en-US" dirty="0"/>
              <a:t>, born of </a:t>
            </a:r>
            <a:r>
              <a:rPr lang="en-US" i="1" dirty="0"/>
              <a:t>woman</a:t>
            </a:r>
            <a:r>
              <a:rPr lang="en-US" dirty="0"/>
              <a:t>, born under the law, 5 to </a:t>
            </a:r>
            <a:r>
              <a:rPr lang="en-US" b="1" dirty="0"/>
              <a:t>redeem those who were under the law</a:t>
            </a:r>
            <a:r>
              <a:rPr lang="en-US" dirty="0"/>
              <a:t>, so that we might receive adoption as sons. 6 And because you are sons, God has sent the Spirit of his Son into our hearts, crying, “Abba! Father!” 7 So you are no longer a slave, but a son, and if a son, then an heir through God.</a:t>
            </a:r>
          </a:p>
          <a:p>
            <a:endParaRPr lang="en-US" dirty="0"/>
          </a:p>
          <a:p>
            <a:pPr marL="0" indent="0">
              <a:buNone/>
            </a:pPr>
            <a:endParaRPr lang="en-CA" dirty="0"/>
          </a:p>
        </p:txBody>
      </p:sp>
    </p:spTree>
    <p:extLst>
      <p:ext uri="{BB962C8B-B14F-4D97-AF65-F5344CB8AC3E}">
        <p14:creationId xmlns:p14="http://schemas.microsoft.com/office/powerpoint/2010/main" val="324801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0968-6B12-6F9D-581D-2D6801EC1AC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642F16D-7B64-AB60-CE2D-7754D76A785C}"/>
              </a:ext>
            </a:extLst>
          </p:cNvPr>
          <p:cNvSpPr>
            <a:spLocks noGrp="1"/>
          </p:cNvSpPr>
          <p:nvPr>
            <p:ph idx="1"/>
          </p:nvPr>
        </p:nvSpPr>
        <p:spPr/>
        <p:txBody>
          <a:bodyPr>
            <a:normAutofit lnSpcReduction="10000"/>
          </a:bodyPr>
          <a:lstStyle/>
          <a:p>
            <a:r>
              <a:rPr lang="en-US" dirty="0"/>
              <a:t>Ecclesiastes 4:12 – Though one may be overpowered, two can defend themselves. A cord of </a:t>
            </a:r>
            <a:r>
              <a:rPr lang="en-US" dirty="0">
                <a:solidFill>
                  <a:srgbClr val="C00000"/>
                </a:solidFill>
              </a:rPr>
              <a:t>three strands </a:t>
            </a:r>
            <a:r>
              <a:rPr lang="en-US" dirty="0"/>
              <a:t>is not quickly broken</a:t>
            </a:r>
          </a:p>
          <a:p>
            <a:endParaRPr lang="en-US" dirty="0"/>
          </a:p>
          <a:p>
            <a:endParaRPr lang="en-US" dirty="0"/>
          </a:p>
          <a:p>
            <a:r>
              <a:rPr lang="en-US" dirty="0"/>
              <a:t>Matthew Henry says here: “Two together he compares to a threefold cord; for where two are closely joined in holy love and fellowship, </a:t>
            </a:r>
            <a:r>
              <a:rPr lang="en-US" i="1" dirty="0"/>
              <a:t>Christ will by his Spirit come to them, and make the third</a:t>
            </a:r>
            <a:r>
              <a:rPr lang="en-US" dirty="0"/>
              <a:t>”</a:t>
            </a:r>
          </a:p>
          <a:p>
            <a:endParaRPr lang="en-US" dirty="0"/>
          </a:p>
          <a:p>
            <a:r>
              <a:rPr lang="en-US" dirty="0"/>
              <a:t> The main point is that </a:t>
            </a:r>
            <a:r>
              <a:rPr lang="en-US" b="1" i="1" dirty="0">
                <a:solidFill>
                  <a:srgbClr val="C00000"/>
                </a:solidFill>
              </a:rPr>
              <a:t>if we are securely bonded to God through Christ, other healthy attachments will follow</a:t>
            </a:r>
            <a:r>
              <a:rPr lang="en-US" dirty="0"/>
              <a:t>. (Paul Carter)</a:t>
            </a:r>
            <a:endParaRPr lang="en-CA" dirty="0"/>
          </a:p>
        </p:txBody>
      </p:sp>
    </p:spTree>
    <p:extLst>
      <p:ext uri="{BB962C8B-B14F-4D97-AF65-F5344CB8AC3E}">
        <p14:creationId xmlns:p14="http://schemas.microsoft.com/office/powerpoint/2010/main" val="165378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94217-4076-D8CA-5CBF-8457DB9BAED6}"/>
              </a:ext>
            </a:extLst>
          </p:cNvPr>
          <p:cNvSpPr>
            <a:spLocks noGrp="1"/>
          </p:cNvSpPr>
          <p:nvPr>
            <p:ph type="title"/>
          </p:nvPr>
        </p:nvSpPr>
        <p:spPr/>
        <p:txBody>
          <a:bodyPr>
            <a:normAutofit/>
          </a:bodyPr>
          <a:lstStyle/>
          <a:p>
            <a:r>
              <a:rPr lang="en-CA" sz="2800" b="1" dirty="0">
                <a:solidFill>
                  <a:schemeClr val="accent6">
                    <a:lumMod val="50000"/>
                  </a:schemeClr>
                </a:solidFill>
              </a:rPr>
              <a:t>What implications for marriage does Colossians 1:14-23 teach us about Christ as THE Secure Bond for husbands and wives? </a:t>
            </a:r>
          </a:p>
        </p:txBody>
      </p:sp>
      <p:sp>
        <p:nvSpPr>
          <p:cNvPr id="3" name="Content Placeholder 2">
            <a:extLst>
              <a:ext uri="{FF2B5EF4-FFF2-40B4-BE49-F238E27FC236}">
                <a16:creationId xmlns:a16="http://schemas.microsoft.com/office/drawing/2014/main" id="{61252DD8-3399-E0AB-8F51-3D069913B1DF}"/>
              </a:ext>
            </a:extLst>
          </p:cNvPr>
          <p:cNvSpPr>
            <a:spLocks noGrp="1"/>
          </p:cNvSpPr>
          <p:nvPr>
            <p:ph idx="1"/>
          </p:nvPr>
        </p:nvSpPr>
        <p:spPr>
          <a:xfrm>
            <a:off x="838200" y="1825625"/>
            <a:ext cx="10515600" cy="4909472"/>
          </a:xfrm>
        </p:spPr>
        <p:txBody>
          <a:bodyPr>
            <a:normAutofit/>
          </a:bodyPr>
          <a:lstStyle/>
          <a:p>
            <a:pPr marL="514350" indent="-514350">
              <a:buAutoNum type="arabicParenR"/>
            </a:pPr>
            <a:r>
              <a:rPr lang="en-US" dirty="0"/>
              <a:t>We were Rescued and </a:t>
            </a:r>
            <a:r>
              <a:rPr lang="en-US" b="1" i="1" dirty="0"/>
              <a:t>Redemption </a:t>
            </a:r>
            <a:r>
              <a:rPr lang="en-US" dirty="0"/>
              <a:t>in and through Christ alone   </a:t>
            </a:r>
          </a:p>
          <a:p>
            <a:pPr marL="0" indent="0">
              <a:buNone/>
            </a:pPr>
            <a:r>
              <a:rPr lang="en-US" dirty="0"/>
              <a:t>“He has delivered us from the domain of darkness and transferred us to the kingdom of his beloved Son, 14 in whom we have redemption, the forgiveness of sins.” (1:13-14)</a:t>
            </a:r>
          </a:p>
          <a:p>
            <a:pPr marL="514350" indent="-514350">
              <a:buAutoNum type="arabicParenR"/>
            </a:pPr>
            <a:endParaRPr lang="en-US" dirty="0"/>
          </a:p>
          <a:p>
            <a:pPr marL="514350" indent="-514350">
              <a:buAutoNum type="arabicParenR"/>
            </a:pPr>
            <a:endParaRPr lang="en-US" dirty="0"/>
          </a:p>
          <a:p>
            <a:pPr marL="0" indent="0">
              <a:buNone/>
            </a:pPr>
            <a:r>
              <a:rPr lang="en-US" b="1" i="1" dirty="0">
                <a:solidFill>
                  <a:schemeClr val="accent6">
                    <a:lumMod val="50000"/>
                  </a:schemeClr>
                </a:solidFill>
              </a:rPr>
              <a:t>Implication for Marriage:  </a:t>
            </a:r>
            <a:r>
              <a:rPr lang="en-US" b="1" i="1" dirty="0"/>
              <a:t>Husbands and wives </a:t>
            </a:r>
            <a:r>
              <a:rPr lang="en-US" dirty="0"/>
              <a:t>do not need to live in bondage or trapped spiritually, emotionally or in their minds.  WE have been set free and released from the penalty of sin. No one can hold our sin over us, if we have been redeemed –Set Free! </a:t>
            </a:r>
          </a:p>
          <a:p>
            <a:pPr marL="0" indent="0">
              <a:buNone/>
            </a:pPr>
            <a:endParaRPr lang="en-US" dirty="0"/>
          </a:p>
          <a:p>
            <a:pPr marL="0" indent="0">
              <a:buNone/>
            </a:pPr>
            <a:endParaRPr lang="en-US" dirty="0"/>
          </a:p>
          <a:p>
            <a:endParaRPr lang="en-US" dirty="0"/>
          </a:p>
          <a:p>
            <a:endParaRPr lang="en-US" dirty="0"/>
          </a:p>
          <a:p>
            <a:pPr marL="0" indent="0">
              <a:buNone/>
            </a:pPr>
            <a:endParaRPr lang="en-CA" dirty="0"/>
          </a:p>
          <a:p>
            <a:endParaRPr lang="en-CA" dirty="0"/>
          </a:p>
        </p:txBody>
      </p:sp>
    </p:spTree>
    <p:extLst>
      <p:ext uri="{BB962C8B-B14F-4D97-AF65-F5344CB8AC3E}">
        <p14:creationId xmlns:p14="http://schemas.microsoft.com/office/powerpoint/2010/main" val="59320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2814</TotalTime>
  <Words>3210</Words>
  <Application>Microsoft Office PowerPoint</Application>
  <PresentationFormat>Widescreen</PresentationFormat>
  <Paragraphs>213</Paragraphs>
  <Slides>25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Arial Black</vt:lpstr>
      <vt:lpstr>Calibri</vt:lpstr>
      <vt:lpstr>Calibri Light</vt:lpstr>
      <vt:lpstr>Office Theme</vt:lpstr>
      <vt:lpstr>2_Default Design</vt:lpstr>
      <vt:lpstr>Who got it right for us?</vt:lpstr>
      <vt:lpstr>Though my father and mother forsake me,     the LORD will receive me.  Psalm 27:10</vt:lpstr>
      <vt:lpstr>Today – will you choose a “new” Father?</vt:lpstr>
      <vt:lpstr>Prayer to ask for a new Dad</vt:lpstr>
      <vt:lpstr>A marriage who has Christ as it’s Center becomes a Secure Bond and Attachment – Galatians 2:20</vt:lpstr>
      <vt:lpstr>The FIRST mention of the Gospel – Genesis 3:15  - There is HOPE for Marriage</vt:lpstr>
      <vt:lpstr>There is HOPE for Marriage</vt:lpstr>
      <vt:lpstr>PowerPoint Presentation</vt:lpstr>
      <vt:lpstr>What implications for marriage does Colossians 1:14-23 teach us about Christ as THE Secure Bond for husbands and wives? </vt:lpstr>
      <vt:lpstr>What implications for marriage does Colossians 1:14-23 teach us about Christ as THE Secure Bond for husbands and wives? </vt:lpstr>
      <vt:lpstr>What implications for marriage does Colossians 1:14-23 teach us about Christ as THE Secure Bond for husbands and wives? </vt:lpstr>
      <vt:lpstr>What implications for marriage does Colossians 1:14-23 teach us about Christ as THE Secure Bond for husbands and wives? </vt:lpstr>
      <vt:lpstr>PowerPoint Presentation</vt:lpstr>
      <vt:lpstr>What implications for marriage does Colossians 1:14-23 teach us about Christ as THE Secure Bond for husbands and wives? </vt:lpstr>
      <vt:lpstr>What implications for marriage does Colossians 1:14-23 teach us about Christ as THE Secure Bond for husbands and wives? </vt:lpstr>
      <vt:lpstr>What implications for marriage does Colossians 1:14-23 teach us about Christ as THE Secure Bond for husbands and wives? </vt:lpstr>
      <vt:lpstr>What implications for marriage does Colossians 1:14-23 teach us about Christ as THE Secure Bond for husbands and wives? </vt:lpstr>
      <vt:lpstr>What implications for marriage does Colossians 1:14-23 teach us about Christ as THE Secure Bond for husbands and wives? </vt:lpstr>
      <vt:lpstr>What implications for marriage does Colossians 1:14-23 teach us about Christ as THE Secure Bond for husbands and wives? </vt:lpstr>
      <vt:lpstr>What implications for marriage does Colossians 1:14-23 teach us about Christ as THE Secure Bond for husbands and wives? </vt:lpstr>
      <vt:lpstr>So what are we going to do about this as a Husband and wife? </vt:lpstr>
      <vt:lpstr>Though my father and mother forsake me,     the LORD will receive me.  Psalm 27:10</vt:lpstr>
      <vt:lpstr>Today – will you choose a “new” Father?</vt:lpstr>
      <vt:lpstr>Prayer to ask for a new Dad</vt:lpstr>
      <vt:lpstr>A marriage who has Christ as it’s Center becomes a Secure Bond and Attachment – Galatians 2:20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Brannan</dc:creator>
  <cp:lastModifiedBy>Craig Brannan</cp:lastModifiedBy>
  <cp:revision>25</cp:revision>
  <cp:lastPrinted>2023-03-03T02:42:56Z</cp:lastPrinted>
  <dcterms:created xsi:type="dcterms:W3CDTF">2023-02-20T15:03:21Z</dcterms:created>
  <dcterms:modified xsi:type="dcterms:W3CDTF">2023-03-04T18:46:23Z</dcterms:modified>
</cp:coreProperties>
</file>