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71" r:id="rId26"/>
    <p:sldId id="373" r:id="rId27"/>
    <p:sldId id="368" r:id="rId28"/>
    <p:sldId id="370" r:id="rId29"/>
    <p:sldId id="375" r:id="rId30"/>
    <p:sldId id="376" r:id="rId31"/>
    <p:sldId id="377" r:id="rId32"/>
    <p:sldId id="378" r:id="rId33"/>
    <p:sldId id="379" r:id="rId34"/>
    <p:sldId id="380" r:id="rId35"/>
    <p:sldId id="382" r:id="rId36"/>
    <p:sldId id="383" r:id="rId37"/>
    <p:sldId id="381" r:id="rId38"/>
    <p:sldId id="385" r:id="rId39"/>
    <p:sldId id="384" r:id="rId40"/>
    <p:sldId id="386" r:id="rId4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0557-7AEB-B09C-26DA-EA0A33D5F2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253A704-74E3-1FDA-B996-0FA43DEB1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DB5302A-4584-37C1-4F40-D954081277C4}"/>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F92CFEFD-A97A-25B0-5D6F-E8CF445C749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01C676-8A78-3A13-52B7-CA30CCBAA34D}"/>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312656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8EEC8-F949-FF41-8111-F0313FDB36D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B4D4402-1FE2-11DF-A81B-510426FC29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3883E7-6616-787F-122F-FBBE931F3AE7}"/>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664882BD-3ACE-E130-3B55-62158A78A0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F4551F8-E1CE-82A8-FC52-0F2FA6EC4073}"/>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186327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56F002-C3DB-B816-8775-321916330C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990F658-E4DA-6B7D-C180-9CF509A201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593C7C-3320-8965-6AA4-A3E316E608C1}"/>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BE00CC58-D4F0-B901-495A-0DD52FD079C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37E001-152E-3C06-968C-8B6B7AB3B740}"/>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7561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2F8C-8E58-7FAE-D8C6-ADF0A252DE4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31DEDCA-DE5B-4475-9605-D30406E694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ECAC71F-4791-B1DA-7F85-B98F123A467D}"/>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404749C9-EFCD-9F0E-45DD-BEF3DF8DA6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6BD1B29-67BB-E3B2-EAE5-5BE1CD0B85BC}"/>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41658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50FFA-02F1-4979-002B-48504F9A9F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4670D18-34F9-2861-9AC1-35A4566AD2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279385-CA42-D518-B4F4-4E190F44B382}"/>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32B774BA-5C32-AE65-C37A-F37869383EB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525539C-B56B-1147-13B1-AEC8A64EE6DB}"/>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211997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DD206-8ABE-C139-B52A-59AACA8B225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196AB8D-8298-F8EA-9259-E1A56E2209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BAEDE12-EB24-266F-611D-0177B8AB35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E894EC4-76DC-F39F-F1EB-CA4768D8DEA6}"/>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6" name="Footer Placeholder 5">
            <a:extLst>
              <a:ext uri="{FF2B5EF4-FFF2-40B4-BE49-F238E27FC236}">
                <a16:creationId xmlns:a16="http://schemas.microsoft.com/office/drawing/2014/main" id="{220BF4B3-A4FC-6EDE-916A-4B5B7CD2601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FCB0F0F-00E1-64A7-5BBF-C1DD92FEFD5B}"/>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278351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0F357-A55A-9E5B-5D63-1B90AE913B9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946F55C-2E51-E207-3DC5-DAB313D85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50A518-62D4-1E72-0AD8-90FE166960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BAF17EF-ABE7-FF06-A97A-8E699BCC3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ABE198-AE50-5E3E-AF03-CD29CFF7DB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0B9DA2D-5786-9054-6824-3DF1B99D315E}"/>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8" name="Footer Placeholder 7">
            <a:extLst>
              <a:ext uri="{FF2B5EF4-FFF2-40B4-BE49-F238E27FC236}">
                <a16:creationId xmlns:a16="http://schemas.microsoft.com/office/drawing/2014/main" id="{2D642C68-793F-312C-E822-FD1ED0B55F9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7B231F3-A0B4-100C-219F-0F5940C696F1}"/>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134003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23C9-7071-CC80-2680-73E9A030A08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B8A7CE8-DF2F-C06E-9067-648E2EFB420E}"/>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4" name="Footer Placeholder 3">
            <a:extLst>
              <a:ext uri="{FF2B5EF4-FFF2-40B4-BE49-F238E27FC236}">
                <a16:creationId xmlns:a16="http://schemas.microsoft.com/office/drawing/2014/main" id="{76FAD623-15CC-BB90-A69E-978198709DB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72C90EA-307F-1FAD-438E-05F9D2900ADF}"/>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911547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5D2A31-8A81-A53F-D2D6-94535D876C57}"/>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3" name="Footer Placeholder 2">
            <a:extLst>
              <a:ext uri="{FF2B5EF4-FFF2-40B4-BE49-F238E27FC236}">
                <a16:creationId xmlns:a16="http://schemas.microsoft.com/office/drawing/2014/main" id="{B0C38794-86BD-D258-1F82-B48A66CBC13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07A094-865A-912B-9B29-60C051207036}"/>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1711558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6B1C0-3CE0-93AD-003D-F879BF6C7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4290D3E-5BF3-3316-1501-E8F1445B80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D5B9391-C3D7-1EE7-D2F4-C8E9B1F45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50A87D-8562-7984-BFA7-C36ABFD55291}"/>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6" name="Footer Placeholder 5">
            <a:extLst>
              <a:ext uri="{FF2B5EF4-FFF2-40B4-BE49-F238E27FC236}">
                <a16:creationId xmlns:a16="http://schemas.microsoft.com/office/drawing/2014/main" id="{94100DE8-4325-9487-72D3-E7DFD8FCAA2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A3F6628-1243-03A9-60CD-B3454D1586E2}"/>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204971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AFA8-D6B4-AB09-916F-125D13BCA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E085BD4-FA37-941A-F3B0-975C8E1C36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0EC9C0A-49BF-0ACE-427D-E1CFC6DA3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FE0F90-A2C0-FF56-75CB-37E48F6AAEA9}"/>
              </a:ext>
            </a:extLst>
          </p:cNvPr>
          <p:cNvSpPr>
            <a:spLocks noGrp="1"/>
          </p:cNvSpPr>
          <p:nvPr>
            <p:ph type="dt" sz="half" idx="10"/>
          </p:nvPr>
        </p:nvSpPr>
        <p:spPr/>
        <p:txBody>
          <a:bodyPr/>
          <a:lstStyle/>
          <a:p>
            <a:fld id="{D552EEC4-B6E5-4697-BB01-99259FB07F85}" type="datetimeFigureOut">
              <a:rPr lang="en-CA" smtClean="0"/>
              <a:t>2023-03-04</a:t>
            </a:fld>
            <a:endParaRPr lang="en-CA"/>
          </a:p>
        </p:txBody>
      </p:sp>
      <p:sp>
        <p:nvSpPr>
          <p:cNvPr id="6" name="Footer Placeholder 5">
            <a:extLst>
              <a:ext uri="{FF2B5EF4-FFF2-40B4-BE49-F238E27FC236}">
                <a16:creationId xmlns:a16="http://schemas.microsoft.com/office/drawing/2014/main" id="{AC7CA303-F53A-9129-1684-D0E6A99B500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1A0536-EADF-2239-5D8C-68F6EC416700}"/>
              </a:ext>
            </a:extLst>
          </p:cNvPr>
          <p:cNvSpPr>
            <a:spLocks noGrp="1"/>
          </p:cNvSpPr>
          <p:nvPr>
            <p:ph type="sldNum" sz="quarter" idx="12"/>
          </p:nvPr>
        </p:nvSpPr>
        <p:spPr/>
        <p:txBody>
          <a:bodyPr/>
          <a:lstStyle/>
          <a:p>
            <a:fld id="{FD5758A9-7E41-4A3D-93EF-6636A4C9DEE1}" type="slidenum">
              <a:rPr lang="en-CA" smtClean="0"/>
              <a:t>‹#›</a:t>
            </a:fld>
            <a:endParaRPr lang="en-CA"/>
          </a:p>
        </p:txBody>
      </p:sp>
    </p:spTree>
    <p:extLst>
      <p:ext uri="{BB962C8B-B14F-4D97-AF65-F5344CB8AC3E}">
        <p14:creationId xmlns:p14="http://schemas.microsoft.com/office/powerpoint/2010/main" val="3691375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27DA33-46A9-7EA9-0775-21F078FEC5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B793CD1-E1D3-BE2B-8A9A-0B7E6E125A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9DFFE87-0973-5F7D-E607-15B9EEFC5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2EEC4-B6E5-4697-BB01-99259FB07F85}" type="datetimeFigureOut">
              <a:rPr lang="en-CA" smtClean="0"/>
              <a:t>2023-03-04</a:t>
            </a:fld>
            <a:endParaRPr lang="en-CA"/>
          </a:p>
        </p:txBody>
      </p:sp>
      <p:sp>
        <p:nvSpPr>
          <p:cNvPr id="5" name="Footer Placeholder 4">
            <a:extLst>
              <a:ext uri="{FF2B5EF4-FFF2-40B4-BE49-F238E27FC236}">
                <a16:creationId xmlns:a16="http://schemas.microsoft.com/office/drawing/2014/main" id="{4E811ACC-9794-4F08-D375-B00026299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2490803-A5AF-D458-1E7A-6F11784E5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758A9-7E41-4A3D-93EF-6636A4C9DEE1}" type="slidenum">
              <a:rPr lang="en-CA" smtClean="0"/>
              <a:t>‹#›</a:t>
            </a:fld>
            <a:endParaRPr lang="en-CA"/>
          </a:p>
        </p:txBody>
      </p:sp>
    </p:spTree>
    <p:extLst>
      <p:ext uri="{BB962C8B-B14F-4D97-AF65-F5344CB8AC3E}">
        <p14:creationId xmlns:p14="http://schemas.microsoft.com/office/powerpoint/2010/main" val="11748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4565-DA27-CD4C-678E-0AF191B809CD}"/>
              </a:ext>
            </a:extLst>
          </p:cNvPr>
          <p:cNvSpPr>
            <a:spLocks noGrp="1"/>
          </p:cNvSpPr>
          <p:nvPr>
            <p:ph type="ctrTitle"/>
          </p:nvPr>
        </p:nvSpPr>
        <p:spPr>
          <a:xfrm>
            <a:off x="1750489" y="661807"/>
            <a:ext cx="5087151" cy="1095642"/>
          </a:xfrm>
        </p:spPr>
        <p:txBody>
          <a:bodyPr>
            <a:normAutofit/>
          </a:bodyPr>
          <a:lstStyle/>
          <a:p>
            <a:r>
              <a:rPr lang="en-CA" sz="3600" b="1" dirty="0"/>
              <a:t>What went wrong?</a:t>
            </a:r>
            <a:br>
              <a:rPr lang="en-CA" sz="3600" b="1" dirty="0"/>
            </a:br>
            <a:r>
              <a:rPr lang="en-CA" sz="3600" b="1" i="1" dirty="0">
                <a:solidFill>
                  <a:srgbClr val="002060"/>
                </a:solidFill>
              </a:rPr>
              <a:t>Genesis 3</a:t>
            </a:r>
            <a:r>
              <a:rPr lang="en-CA" sz="3600" b="1" dirty="0"/>
              <a:t> </a:t>
            </a:r>
          </a:p>
        </p:txBody>
      </p:sp>
      <p:sp>
        <p:nvSpPr>
          <p:cNvPr id="3" name="Subtitle 2">
            <a:extLst>
              <a:ext uri="{FF2B5EF4-FFF2-40B4-BE49-F238E27FC236}">
                <a16:creationId xmlns:a16="http://schemas.microsoft.com/office/drawing/2014/main" id="{5EC996A2-D92B-F217-06A6-59B7B2B86E04}"/>
              </a:ext>
            </a:extLst>
          </p:cNvPr>
          <p:cNvSpPr>
            <a:spLocks noGrp="1"/>
          </p:cNvSpPr>
          <p:nvPr>
            <p:ph type="subTitle" idx="1"/>
          </p:nvPr>
        </p:nvSpPr>
        <p:spPr>
          <a:xfrm>
            <a:off x="509752" y="2212493"/>
            <a:ext cx="6685375" cy="4760961"/>
          </a:xfrm>
        </p:spPr>
        <p:txBody>
          <a:bodyPr>
            <a:normAutofit fontScale="85000" lnSpcReduction="20000"/>
          </a:bodyPr>
          <a:lstStyle/>
          <a:p>
            <a:r>
              <a:rPr lang="en-CA" sz="3800" b="1" dirty="0">
                <a:solidFill>
                  <a:schemeClr val="tx1">
                    <a:lumMod val="95000"/>
                    <a:lumOff val="5000"/>
                  </a:schemeClr>
                </a:solidFill>
              </a:rPr>
              <a:t>Nothing impacts marriage like individuals who </a:t>
            </a:r>
            <a:r>
              <a:rPr lang="en-CA" sz="3800" b="1" dirty="0">
                <a:solidFill>
                  <a:srgbClr val="FF0000"/>
                </a:solidFill>
              </a:rPr>
              <a:t>S.I.N</a:t>
            </a:r>
            <a:r>
              <a:rPr lang="en-CA" sz="3800" b="1" dirty="0">
                <a:solidFill>
                  <a:schemeClr val="tx1">
                    <a:lumMod val="95000"/>
                    <a:lumOff val="5000"/>
                  </a:schemeClr>
                </a:solidFill>
              </a:rPr>
              <a:t>. </a:t>
            </a:r>
          </a:p>
          <a:p>
            <a:endParaRPr lang="en-CA" sz="3800" b="1" dirty="0">
              <a:solidFill>
                <a:schemeClr val="tx1">
                  <a:lumMod val="95000"/>
                  <a:lumOff val="5000"/>
                </a:schemeClr>
              </a:solidFill>
            </a:endParaRPr>
          </a:p>
          <a:p>
            <a:pPr algn="l"/>
            <a:r>
              <a:rPr lang="en-CA" sz="3800" b="1" u="sng" dirty="0">
                <a:solidFill>
                  <a:srgbClr val="FF0000"/>
                </a:solidFill>
              </a:rPr>
              <a:t>S</a:t>
            </a:r>
            <a:r>
              <a:rPr lang="en-CA" sz="3800" b="1" dirty="0">
                <a:solidFill>
                  <a:schemeClr val="tx1">
                    <a:lumMod val="95000"/>
                    <a:lumOff val="5000"/>
                  </a:schemeClr>
                </a:solidFill>
              </a:rPr>
              <a:t>ubstitute God’s Original design for </a:t>
            </a:r>
          </a:p>
          <a:p>
            <a:pPr algn="l"/>
            <a:endParaRPr lang="en-CA" sz="3800" b="1" dirty="0">
              <a:solidFill>
                <a:schemeClr val="tx1">
                  <a:lumMod val="95000"/>
                  <a:lumOff val="5000"/>
                </a:schemeClr>
              </a:solidFill>
            </a:endParaRPr>
          </a:p>
          <a:p>
            <a:pPr algn="l">
              <a:tabLst>
                <a:tab pos="1792288" algn="l"/>
              </a:tabLst>
            </a:pPr>
            <a:r>
              <a:rPr lang="en-CA" sz="3800" b="1" u="sng" dirty="0">
                <a:solidFill>
                  <a:srgbClr val="FF0000"/>
                </a:solidFill>
              </a:rPr>
              <a:t>I</a:t>
            </a:r>
            <a:r>
              <a:rPr lang="en-CA" sz="3800" b="1" dirty="0">
                <a:solidFill>
                  <a:schemeClr val="tx1">
                    <a:lumMod val="95000"/>
                    <a:lumOff val="5000"/>
                  </a:schemeClr>
                </a:solidFill>
              </a:rPr>
              <a:t>ndividualistic agendas that </a:t>
            </a:r>
          </a:p>
          <a:p>
            <a:pPr algn="l">
              <a:tabLst>
                <a:tab pos="1792288" algn="l"/>
              </a:tabLst>
            </a:pPr>
            <a:endParaRPr lang="en-CA" sz="3800" b="1" dirty="0">
              <a:solidFill>
                <a:schemeClr val="tx1">
                  <a:lumMod val="95000"/>
                  <a:lumOff val="5000"/>
                </a:schemeClr>
              </a:solidFill>
            </a:endParaRPr>
          </a:p>
          <a:p>
            <a:pPr algn="l"/>
            <a:r>
              <a:rPr lang="en-CA" sz="3800" b="1" u="sng" dirty="0">
                <a:solidFill>
                  <a:srgbClr val="FF0000"/>
                </a:solidFill>
              </a:rPr>
              <a:t>N</a:t>
            </a:r>
            <a:r>
              <a:rPr lang="en-CA" sz="3800" b="1" dirty="0">
                <a:solidFill>
                  <a:schemeClr val="tx1">
                    <a:lumMod val="95000"/>
                    <a:lumOff val="5000"/>
                  </a:schemeClr>
                </a:solidFill>
              </a:rPr>
              <a:t>egatively navigate all relationships towards </a:t>
            </a:r>
            <a:r>
              <a:rPr lang="en-CA" sz="3800" b="1" i="1" dirty="0">
                <a:solidFill>
                  <a:schemeClr val="tx1">
                    <a:lumMod val="95000"/>
                    <a:lumOff val="5000"/>
                  </a:schemeClr>
                </a:solidFill>
              </a:rPr>
              <a:t>broken</a:t>
            </a:r>
            <a:r>
              <a:rPr lang="en-CA" sz="3800" b="1" dirty="0">
                <a:solidFill>
                  <a:schemeClr val="tx1">
                    <a:lumMod val="95000"/>
                    <a:lumOff val="5000"/>
                  </a:schemeClr>
                </a:solidFill>
              </a:rPr>
              <a:t> ends </a:t>
            </a:r>
          </a:p>
          <a:p>
            <a:endParaRPr lang="en-CA" dirty="0"/>
          </a:p>
          <a:p>
            <a:r>
              <a:rPr lang="en-CA" dirty="0"/>
              <a:t> </a:t>
            </a:r>
          </a:p>
        </p:txBody>
      </p:sp>
      <p:pic>
        <p:nvPicPr>
          <p:cNvPr id="20" name="Picture 19">
            <a:extLst>
              <a:ext uri="{FF2B5EF4-FFF2-40B4-BE49-F238E27FC236}">
                <a16:creationId xmlns:a16="http://schemas.microsoft.com/office/drawing/2014/main" id="{799CCD6D-F820-1370-0BBB-F35E35F66F74}"/>
              </a:ext>
            </a:extLst>
          </p:cNvPr>
          <p:cNvPicPr>
            <a:picLocks noChangeAspect="1"/>
          </p:cNvPicPr>
          <p:nvPr/>
        </p:nvPicPr>
        <p:blipFill>
          <a:blip r:embed="rId2"/>
          <a:stretch>
            <a:fillRect/>
          </a:stretch>
        </p:blipFill>
        <p:spPr>
          <a:xfrm>
            <a:off x="7999123" y="339183"/>
            <a:ext cx="3309258" cy="2995144"/>
          </a:xfrm>
          <a:prstGeom prst="rect">
            <a:avLst/>
          </a:prstGeom>
        </p:spPr>
      </p:pic>
    </p:spTree>
    <p:extLst>
      <p:ext uri="{BB962C8B-B14F-4D97-AF65-F5344CB8AC3E}">
        <p14:creationId xmlns:p14="http://schemas.microsoft.com/office/powerpoint/2010/main" val="423633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F4C7-AF9D-FC4E-A4AE-481B1F8C2BAB}"/>
              </a:ext>
            </a:extLst>
          </p:cNvPr>
          <p:cNvSpPr>
            <a:spLocks noGrp="1"/>
          </p:cNvSpPr>
          <p:nvPr>
            <p:ph type="title"/>
          </p:nvPr>
        </p:nvSpPr>
        <p:spPr/>
        <p:txBody>
          <a:bodyPr>
            <a:normAutofit/>
          </a:bodyPr>
          <a:lstStyle/>
          <a:p>
            <a:r>
              <a:rPr lang="en-CA" sz="2800" dirty="0"/>
              <a:t>2. Things go terribly wrong in marriage when  </a:t>
            </a:r>
            <a:r>
              <a:rPr lang="en-CA" sz="2800" b="1" dirty="0">
                <a:solidFill>
                  <a:schemeClr val="accent6">
                    <a:lumMod val="50000"/>
                  </a:schemeClr>
                </a:solidFill>
              </a:rPr>
              <a:t>Husband keep their mouths shut instead of speaking up….and reflecting on God’s Word</a:t>
            </a:r>
            <a:r>
              <a:rPr lang="en-CA" sz="2800" dirty="0"/>
              <a:t>….</a:t>
            </a:r>
          </a:p>
        </p:txBody>
      </p:sp>
      <p:sp>
        <p:nvSpPr>
          <p:cNvPr id="3" name="Content Placeholder 2">
            <a:extLst>
              <a:ext uri="{FF2B5EF4-FFF2-40B4-BE49-F238E27FC236}">
                <a16:creationId xmlns:a16="http://schemas.microsoft.com/office/drawing/2014/main" id="{AC15FFED-3A5F-600F-E3F3-DFC530DB5D2E}"/>
              </a:ext>
            </a:extLst>
          </p:cNvPr>
          <p:cNvSpPr>
            <a:spLocks noGrp="1"/>
          </p:cNvSpPr>
          <p:nvPr>
            <p:ph idx="1"/>
          </p:nvPr>
        </p:nvSpPr>
        <p:spPr/>
        <p:txBody>
          <a:bodyPr>
            <a:normAutofit fontScale="85000" lnSpcReduction="20000"/>
          </a:bodyPr>
          <a:lstStyle/>
          <a:p>
            <a:r>
              <a:rPr lang="en-CA" dirty="0"/>
              <a:t>When a husband goes “off line” it “opens” and exposes a marriage to Satan who downloads lies and deceit. </a:t>
            </a:r>
          </a:p>
          <a:p>
            <a:endParaRPr lang="en-CA" dirty="0"/>
          </a:p>
          <a:p>
            <a:r>
              <a:rPr lang="en-CA" dirty="0"/>
              <a:t>  God gave the truth of His WORD to Adam… “The LORD God Commanded the MAN…” (Genesis 2:16)</a:t>
            </a:r>
          </a:p>
          <a:p>
            <a:endParaRPr lang="en-CA" dirty="0"/>
          </a:p>
          <a:p>
            <a:r>
              <a:rPr lang="en-CA" dirty="0"/>
              <a:t>Adam was to be matured as a man as obeyed and “Listened” to God’s WORD, especially when it is challenged.</a:t>
            </a:r>
          </a:p>
          <a:p>
            <a:endParaRPr lang="en-CA" dirty="0"/>
          </a:p>
          <a:p>
            <a:r>
              <a:rPr lang="en-CA" dirty="0"/>
              <a:t>Maturity find meaning through being TESTED! </a:t>
            </a:r>
          </a:p>
          <a:p>
            <a:endParaRPr lang="en-CA" dirty="0"/>
          </a:p>
          <a:p>
            <a:r>
              <a:rPr lang="en-CA" dirty="0"/>
              <a:t>But Adam fails the test. </a:t>
            </a:r>
          </a:p>
        </p:txBody>
      </p:sp>
    </p:spTree>
    <p:extLst>
      <p:ext uri="{BB962C8B-B14F-4D97-AF65-F5344CB8AC3E}">
        <p14:creationId xmlns:p14="http://schemas.microsoft.com/office/powerpoint/2010/main" val="33419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4618-1B33-2792-3D04-1DE19BF7FAD0}"/>
              </a:ext>
            </a:extLst>
          </p:cNvPr>
          <p:cNvSpPr>
            <a:spLocks noGrp="1"/>
          </p:cNvSpPr>
          <p:nvPr>
            <p:ph type="title"/>
          </p:nvPr>
        </p:nvSpPr>
        <p:spPr/>
        <p:txBody>
          <a:bodyPr>
            <a:normAutofit/>
          </a:bodyPr>
          <a:lstStyle/>
          <a:p>
            <a:r>
              <a:rPr lang="en-CA" sz="2800" dirty="0"/>
              <a:t>3. Things go terribly wrong in marriage when </a:t>
            </a:r>
            <a:r>
              <a:rPr lang="en-CA" sz="2800" b="1" dirty="0">
                <a:solidFill>
                  <a:schemeClr val="accent6">
                    <a:lumMod val="50000"/>
                  </a:schemeClr>
                </a:solidFill>
              </a:rPr>
              <a:t>God’s Word is “edited” through </a:t>
            </a:r>
            <a:r>
              <a:rPr lang="en-US" sz="2800" b="1" dirty="0">
                <a:solidFill>
                  <a:schemeClr val="accent6">
                    <a:lumMod val="50000"/>
                  </a:schemeClr>
                </a:solidFill>
              </a:rPr>
              <a:t>doubt, distortion, denial and demeaned </a:t>
            </a:r>
            <a:endParaRPr lang="en-CA" sz="2800" b="1" dirty="0">
              <a:solidFill>
                <a:schemeClr val="accent6">
                  <a:lumMod val="50000"/>
                </a:schemeClr>
              </a:solidFill>
            </a:endParaRPr>
          </a:p>
        </p:txBody>
      </p:sp>
      <p:sp>
        <p:nvSpPr>
          <p:cNvPr id="3" name="Content Placeholder 2">
            <a:extLst>
              <a:ext uri="{FF2B5EF4-FFF2-40B4-BE49-F238E27FC236}">
                <a16:creationId xmlns:a16="http://schemas.microsoft.com/office/drawing/2014/main" id="{0FA32CD9-AE31-44D4-4BB8-BF9E7BF1C77D}"/>
              </a:ext>
            </a:extLst>
          </p:cNvPr>
          <p:cNvSpPr>
            <a:spLocks noGrp="1"/>
          </p:cNvSpPr>
          <p:nvPr>
            <p:ph idx="1"/>
          </p:nvPr>
        </p:nvSpPr>
        <p:spPr/>
        <p:txBody>
          <a:bodyPr>
            <a:normAutofit/>
          </a:bodyPr>
          <a:lstStyle/>
          <a:p>
            <a:r>
              <a:rPr lang="en-US" dirty="0"/>
              <a:t>Can you see the descending spiral of Satan’s strategy? </a:t>
            </a:r>
          </a:p>
          <a:p>
            <a:endParaRPr lang="en-US" dirty="0"/>
          </a:p>
          <a:p>
            <a:pPr marL="0" indent="0">
              <a:buNone/>
            </a:pPr>
            <a:r>
              <a:rPr lang="en-US" dirty="0"/>
              <a:t>1) </a:t>
            </a:r>
            <a:r>
              <a:rPr lang="en-US" dirty="0">
                <a:solidFill>
                  <a:schemeClr val="accent6">
                    <a:lumMod val="50000"/>
                  </a:schemeClr>
                </a:solidFill>
              </a:rPr>
              <a:t>Doubts</a:t>
            </a:r>
            <a:r>
              <a:rPr lang="en-US" dirty="0"/>
              <a:t> God’s Word -  Creates doubt  Genesis 3:1“Did God say..?”    </a:t>
            </a:r>
          </a:p>
          <a:p>
            <a:endParaRPr lang="en-US" dirty="0"/>
          </a:p>
          <a:p>
            <a:r>
              <a:rPr lang="en-US" dirty="0"/>
              <a:t>Implication for marriage:  How has our marriage started to “crack” because we have begun to doubt God’s Word when tested? (See James 1:5-8)    We begin to make up our minds that God’s Word is not our authority.  (See 2 Timothy 3:16-17). </a:t>
            </a:r>
          </a:p>
          <a:p>
            <a:endParaRPr lang="en-US" dirty="0"/>
          </a:p>
          <a:p>
            <a:endParaRPr lang="en-CA" dirty="0"/>
          </a:p>
        </p:txBody>
      </p:sp>
    </p:spTree>
    <p:extLst>
      <p:ext uri="{BB962C8B-B14F-4D97-AF65-F5344CB8AC3E}">
        <p14:creationId xmlns:p14="http://schemas.microsoft.com/office/powerpoint/2010/main" val="140647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A769-21B1-D80C-D775-CC219575CBF5}"/>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3. Things go terribly wrong in marriage when God’s Word is “edited” through </a:t>
            </a: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doubt, distortion, denial and demeaned </a:t>
            </a:r>
            <a:endParaRPr lang="en-CA" dirty="0"/>
          </a:p>
        </p:txBody>
      </p:sp>
      <p:sp>
        <p:nvSpPr>
          <p:cNvPr id="3" name="Content Placeholder 2">
            <a:extLst>
              <a:ext uri="{FF2B5EF4-FFF2-40B4-BE49-F238E27FC236}">
                <a16:creationId xmlns:a16="http://schemas.microsoft.com/office/drawing/2014/main" id="{3BE842D6-134B-A119-4111-902C21964957}"/>
              </a:ext>
            </a:extLst>
          </p:cNvPr>
          <p:cNvSpPr>
            <a:spLocks noGrp="1"/>
          </p:cNvSpPr>
          <p:nvPr>
            <p:ph idx="1"/>
          </p:nvPr>
        </p:nvSpPr>
        <p:spPr/>
        <p:txBody>
          <a:bodyPr>
            <a:normAutofit/>
          </a:bodyPr>
          <a:lstStyle/>
          <a:p>
            <a:pPr marL="0" indent="0">
              <a:buNone/>
            </a:pPr>
            <a:r>
              <a:rPr lang="en-US" dirty="0"/>
              <a:t>2) </a:t>
            </a:r>
            <a:r>
              <a:rPr lang="en-US" b="1" dirty="0"/>
              <a:t>Distorts</a:t>
            </a:r>
            <a:r>
              <a:rPr lang="en-US" dirty="0"/>
              <a:t> God’s Word – Genesis 3:1 - ‘You shall not eat of any tree in the garden’?” Misses the truth that </a:t>
            </a:r>
            <a:r>
              <a:rPr lang="en-US" dirty="0">
                <a:solidFill>
                  <a:srgbClr val="C00000"/>
                </a:solidFill>
              </a:rPr>
              <a:t>they are free </a:t>
            </a:r>
            <a:r>
              <a:rPr lang="en-US" dirty="0"/>
              <a:t>to eat of any tree in the Garden.   </a:t>
            </a:r>
          </a:p>
          <a:p>
            <a:endParaRPr lang="en-US" dirty="0"/>
          </a:p>
          <a:p>
            <a:pPr marL="0" indent="0">
              <a:buNone/>
            </a:pPr>
            <a:r>
              <a:rPr lang="en-US" b="1" dirty="0">
                <a:solidFill>
                  <a:schemeClr val="accent6">
                    <a:lumMod val="50000"/>
                  </a:schemeClr>
                </a:solidFill>
              </a:rPr>
              <a:t>Implication for marriage:  </a:t>
            </a:r>
          </a:p>
          <a:p>
            <a:r>
              <a:rPr lang="en-US" dirty="0"/>
              <a:t>How does our marriage focus on the restrictions as opposed to God’s Provisions?  </a:t>
            </a:r>
          </a:p>
          <a:p>
            <a:endParaRPr lang="en-US" dirty="0"/>
          </a:p>
          <a:p>
            <a:r>
              <a:rPr lang="en-US" dirty="0"/>
              <a:t>How has this impacted a discontented attitude in us? </a:t>
            </a:r>
          </a:p>
          <a:p>
            <a:endParaRPr lang="en-US" dirty="0"/>
          </a:p>
          <a:p>
            <a:endParaRPr lang="en-CA" dirty="0"/>
          </a:p>
        </p:txBody>
      </p:sp>
    </p:spTree>
    <p:extLst>
      <p:ext uri="{BB962C8B-B14F-4D97-AF65-F5344CB8AC3E}">
        <p14:creationId xmlns:p14="http://schemas.microsoft.com/office/powerpoint/2010/main" val="195874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0CD9-ED08-86A4-04CA-124C5AEFBDD7}"/>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3. Things go terribly wrong in marriage when God’s Word is “edited” through </a:t>
            </a: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doubt, distortion, denial and demeaned </a:t>
            </a:r>
            <a:endParaRPr lang="en-CA" dirty="0"/>
          </a:p>
        </p:txBody>
      </p:sp>
      <p:sp>
        <p:nvSpPr>
          <p:cNvPr id="3" name="Content Placeholder 2">
            <a:extLst>
              <a:ext uri="{FF2B5EF4-FFF2-40B4-BE49-F238E27FC236}">
                <a16:creationId xmlns:a16="http://schemas.microsoft.com/office/drawing/2014/main" id="{E9B7AC0A-526C-54E3-CE96-939DCE1037CF}"/>
              </a:ext>
            </a:extLst>
          </p:cNvPr>
          <p:cNvSpPr>
            <a:spLocks noGrp="1"/>
          </p:cNvSpPr>
          <p:nvPr>
            <p:ph idx="1"/>
          </p:nvPr>
        </p:nvSpPr>
        <p:spPr/>
        <p:txBody>
          <a:bodyPr>
            <a:normAutofit/>
          </a:bodyPr>
          <a:lstStyle/>
          <a:p>
            <a:pPr marL="0" indent="0">
              <a:buNone/>
            </a:pPr>
            <a:r>
              <a:rPr lang="en-US" dirty="0"/>
              <a:t>3) </a:t>
            </a:r>
            <a:r>
              <a:rPr lang="en-US" b="1" dirty="0"/>
              <a:t>Deny </a:t>
            </a:r>
            <a:r>
              <a:rPr lang="en-US" dirty="0"/>
              <a:t>God’s Word – Genesis 3:4 But the serpent said to the woman, “You will not surely die…”</a:t>
            </a:r>
          </a:p>
          <a:p>
            <a:endParaRPr lang="en-US" dirty="0"/>
          </a:p>
          <a:p>
            <a:r>
              <a:rPr lang="en-US" dirty="0"/>
              <a:t>Satan </a:t>
            </a:r>
            <a:r>
              <a:rPr lang="en-US" dirty="0">
                <a:solidFill>
                  <a:srgbClr val="C00000"/>
                </a:solidFill>
              </a:rPr>
              <a:t>introduces the lie </a:t>
            </a:r>
            <a:r>
              <a:rPr lang="en-US" dirty="0"/>
              <a:t>that there are </a:t>
            </a:r>
            <a:r>
              <a:rPr lang="en-US" dirty="0">
                <a:solidFill>
                  <a:srgbClr val="C00000"/>
                </a:solidFill>
              </a:rPr>
              <a:t>no consequences </a:t>
            </a:r>
            <a:r>
              <a:rPr lang="en-US" dirty="0"/>
              <a:t>for disobedience to God.  </a:t>
            </a:r>
          </a:p>
          <a:p>
            <a:endParaRPr lang="en-US" dirty="0"/>
          </a:p>
          <a:p>
            <a:r>
              <a:rPr lang="en-US" b="1" dirty="0">
                <a:solidFill>
                  <a:schemeClr val="accent6">
                    <a:lumMod val="50000"/>
                  </a:schemeClr>
                </a:solidFill>
              </a:rPr>
              <a:t>Implications for marriage:  </a:t>
            </a:r>
            <a:r>
              <a:rPr lang="en-US" dirty="0"/>
              <a:t>How do we fail to start with the end in mind? We will give an account?  We will die?  For whom do we live? </a:t>
            </a:r>
          </a:p>
          <a:p>
            <a:pPr marL="0" indent="0">
              <a:buNone/>
            </a:pPr>
            <a:r>
              <a:rPr lang="en-US" dirty="0"/>
              <a:t>. </a:t>
            </a:r>
          </a:p>
          <a:p>
            <a:endParaRPr lang="en-CA" dirty="0"/>
          </a:p>
        </p:txBody>
      </p:sp>
    </p:spTree>
    <p:extLst>
      <p:ext uri="{BB962C8B-B14F-4D97-AF65-F5344CB8AC3E}">
        <p14:creationId xmlns:p14="http://schemas.microsoft.com/office/powerpoint/2010/main" val="383281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DBE56-D81E-52EA-8ABB-4E015CEF23E3}"/>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3. Things go terribly wrong in marriage when God’s Word is “edited” through </a:t>
            </a:r>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doubt, distortion, denial and demeaned </a:t>
            </a:r>
            <a:endParaRPr lang="en-CA" dirty="0"/>
          </a:p>
        </p:txBody>
      </p:sp>
      <p:sp>
        <p:nvSpPr>
          <p:cNvPr id="3" name="Content Placeholder 2">
            <a:extLst>
              <a:ext uri="{FF2B5EF4-FFF2-40B4-BE49-F238E27FC236}">
                <a16:creationId xmlns:a16="http://schemas.microsoft.com/office/drawing/2014/main" id="{89BA724B-2386-9124-20BD-990853B77BD4}"/>
              </a:ext>
            </a:extLst>
          </p:cNvPr>
          <p:cNvSpPr>
            <a:spLocks noGrp="1"/>
          </p:cNvSpPr>
          <p:nvPr>
            <p:ph idx="1"/>
          </p:nvPr>
        </p:nvSpPr>
        <p:spPr/>
        <p:txBody>
          <a:bodyPr>
            <a:normAutofit lnSpcReduction="10000"/>
          </a:bodyPr>
          <a:lstStyle/>
          <a:p>
            <a:pPr marL="0" indent="0">
              <a:buNone/>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4) </a:t>
            </a: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Demeans</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God’s Word and Authority - “ For God knows that when you eat of it your eyes will be opened, and </a:t>
            </a:r>
            <a:r>
              <a:rPr kumimoji="0" lang="en-US" sz="2600" b="1" i="0" u="none" strike="noStrike" kern="1200" cap="none" spc="0" normalizeH="0" baseline="0" noProof="0" dirty="0">
                <a:ln>
                  <a:noFill/>
                </a:ln>
                <a:solidFill>
                  <a:srgbClr val="C00000"/>
                </a:solidFill>
                <a:effectLst/>
                <a:uLnTx/>
                <a:uFillTx/>
                <a:latin typeface="Calibri" panose="020F0502020204030204"/>
                <a:ea typeface="+mn-ea"/>
                <a:cs typeface="+mn-cs"/>
              </a:rPr>
              <a:t>you will be like God</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knowing good and evil”   (Genesis 3:5) </a:t>
            </a:r>
          </a:p>
          <a:p>
            <a:endParaRPr lang="en-US" sz="2600" dirty="0">
              <a:solidFill>
                <a:prstClr val="black"/>
              </a:solidFill>
              <a:latin typeface="Calibri" panose="020F0502020204030204"/>
            </a:endParaRPr>
          </a:p>
          <a:p>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Satan is demeaning God and having Eve demean her own dignity as created in God’s Image.  Their eyes are opened it that they </a:t>
            </a:r>
            <a:r>
              <a:rPr lang="en-US" sz="2600" dirty="0">
                <a:solidFill>
                  <a:prstClr val="black"/>
                </a:solidFill>
                <a:latin typeface="Calibri" panose="020F0502020204030204"/>
              </a:rPr>
              <a:t>were to interpret their world through the lens of God’s WORD. </a:t>
            </a:r>
          </a:p>
          <a:p>
            <a:endParaRPr lang="en-US" sz="2600" dirty="0">
              <a:solidFill>
                <a:prstClr val="black"/>
              </a:solidFill>
              <a:latin typeface="Calibri" panose="020F0502020204030204"/>
            </a:endParaRPr>
          </a:p>
          <a:p>
            <a:r>
              <a:rPr lang="en-US" sz="2600" dirty="0">
                <a:solidFill>
                  <a:prstClr val="black"/>
                </a:solidFill>
                <a:latin typeface="Calibri" panose="020F0502020204030204"/>
              </a:rPr>
              <a:t>They designed to </a:t>
            </a:r>
            <a:r>
              <a:rPr lang="en-US" sz="2600" dirty="0">
                <a:solidFill>
                  <a:srgbClr val="C00000"/>
                </a:solidFill>
                <a:latin typeface="Calibri" panose="020F0502020204030204"/>
              </a:rPr>
              <a:t>Represent God as the Original</a:t>
            </a:r>
            <a:r>
              <a:rPr lang="en-US" sz="2600" dirty="0">
                <a:solidFill>
                  <a:prstClr val="black"/>
                </a:solidFill>
                <a:latin typeface="Calibri" panose="020F0502020204030204"/>
              </a:rPr>
              <a:t>!  They were to Resemble God’s Character.  They were to Reflect God’s Glory.  They could Retrace their lineage back to God. </a:t>
            </a:r>
            <a:endParaRPr lang="en-CA" dirty="0"/>
          </a:p>
        </p:txBody>
      </p:sp>
    </p:spTree>
    <p:extLst>
      <p:ext uri="{BB962C8B-B14F-4D97-AF65-F5344CB8AC3E}">
        <p14:creationId xmlns:p14="http://schemas.microsoft.com/office/powerpoint/2010/main" val="23779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AEED-C2B1-948A-6E35-7F535EC28860}"/>
              </a:ext>
            </a:extLst>
          </p:cNvPr>
          <p:cNvSpPr>
            <a:spLocks noGrp="1"/>
          </p:cNvSpPr>
          <p:nvPr>
            <p:ph type="title"/>
          </p:nvPr>
        </p:nvSpPr>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t>Satan in effect was giving Eve 9 lies -   </a:t>
            </a:r>
            <a:b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100" b="0"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How has this impacted our marriages?  </a:t>
            </a:r>
            <a:b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3100" b="0" i="0" u="none" strike="noStrike" kern="1200" cap="none" spc="0" normalizeH="0" baseline="0" noProof="0" dirty="0">
                <a:ln>
                  <a:noFill/>
                </a:ln>
                <a:solidFill>
                  <a:prstClr val="black"/>
                </a:solidFill>
                <a:effectLst/>
                <a:uLnTx/>
                <a:uFillTx/>
                <a:latin typeface="Calibri" panose="020F0502020204030204"/>
                <a:ea typeface="+mn-ea"/>
                <a:cs typeface="+mn-cs"/>
              </a:rPr>
              <a:t>“Think about his Eve: </a:t>
            </a:r>
            <a:b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dirty="0"/>
          </a:p>
        </p:txBody>
      </p:sp>
      <p:sp>
        <p:nvSpPr>
          <p:cNvPr id="3" name="Content Placeholder 2">
            <a:extLst>
              <a:ext uri="{FF2B5EF4-FFF2-40B4-BE49-F238E27FC236}">
                <a16:creationId xmlns:a16="http://schemas.microsoft.com/office/drawing/2014/main" id="{1FD9235A-AB89-5358-6466-B2072BF475A6}"/>
              </a:ext>
            </a:extLst>
          </p:cNvPr>
          <p:cNvSpPr>
            <a:spLocks noGrp="1"/>
          </p:cNvSpPr>
          <p:nvPr>
            <p:ph idx="1"/>
          </p:nvPr>
        </p:nvSpPr>
        <p:spPr/>
        <p:txBody>
          <a:bodyPr>
            <a:normAutofit fontScale="85000" lnSpcReduction="10000"/>
          </a:bodyPr>
          <a:lstStyle/>
          <a:p>
            <a:pPr marL="0" indent="0">
              <a:buNone/>
            </a:pPr>
            <a:r>
              <a:rPr lang="en-US" dirty="0"/>
              <a:t>“(1) You do not need God – He is not enough anyway – You can be your own god.   </a:t>
            </a:r>
          </a:p>
          <a:p>
            <a:pPr marL="0" indent="0">
              <a:buNone/>
            </a:pPr>
            <a:r>
              <a:rPr lang="en-US" dirty="0"/>
              <a:t>(2) God does not want you to be Him, knowing everything.</a:t>
            </a:r>
          </a:p>
          <a:p>
            <a:pPr marL="0" indent="0">
              <a:buNone/>
            </a:pPr>
            <a:r>
              <a:rPr lang="en-US" dirty="0"/>
              <a:t>(3) God must be keeping something back from you</a:t>
            </a:r>
          </a:p>
          <a:p>
            <a:pPr marL="0" indent="0">
              <a:buNone/>
            </a:pPr>
            <a:r>
              <a:rPr lang="en-US" dirty="0"/>
              <a:t>(4) God cannot be trusted with that which matter most.</a:t>
            </a:r>
          </a:p>
          <a:p>
            <a:pPr marL="0" indent="0">
              <a:buNone/>
            </a:pPr>
            <a:r>
              <a:rPr lang="en-US" dirty="0"/>
              <a:t>(5) God is not good. He restricts your identity and meaning</a:t>
            </a:r>
          </a:p>
          <a:p>
            <a:pPr marL="0" indent="0">
              <a:buNone/>
            </a:pPr>
            <a:r>
              <a:rPr lang="en-US" dirty="0"/>
              <a:t>(6) You can decide and create your own version and definition of what is good and evil. You do not need God to interpret life for you.</a:t>
            </a:r>
          </a:p>
          <a:p>
            <a:pPr marL="0" indent="0">
              <a:buNone/>
            </a:pPr>
            <a:r>
              <a:rPr lang="en-US" dirty="0"/>
              <a:t>(7) You can be right in your own eyes! You can be an individualistic Being with no need for a reference to God!</a:t>
            </a:r>
          </a:p>
          <a:p>
            <a:pPr marL="0" indent="0">
              <a:buNone/>
            </a:pPr>
            <a:r>
              <a:rPr lang="en-US" dirty="0"/>
              <a:t>(8) You can invent and shape a god of your own choosing – In your own image!</a:t>
            </a:r>
          </a:p>
          <a:p>
            <a:pPr marL="0" indent="0">
              <a:buNone/>
            </a:pPr>
            <a:r>
              <a:rPr lang="en-US" dirty="0"/>
              <a:t>(9) You can exchange His truth for your truth. Truth is what YOU decide it to be.”</a:t>
            </a:r>
          </a:p>
          <a:p>
            <a:endParaRPr lang="en-CA" dirty="0"/>
          </a:p>
        </p:txBody>
      </p:sp>
    </p:spTree>
    <p:extLst>
      <p:ext uri="{BB962C8B-B14F-4D97-AF65-F5344CB8AC3E}">
        <p14:creationId xmlns:p14="http://schemas.microsoft.com/office/powerpoint/2010/main" val="39174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9CFF-80E5-23E7-2F56-4D64EA3D5F93}"/>
              </a:ext>
            </a:extLst>
          </p:cNvPr>
          <p:cNvSpPr>
            <a:spLocks noGrp="1"/>
          </p:cNvSpPr>
          <p:nvPr>
            <p:ph type="title"/>
          </p:nvPr>
        </p:nvSpPr>
        <p:spPr/>
        <p:txBody>
          <a:bodyPr>
            <a:normAutofit/>
          </a:bodyPr>
          <a:lstStyle/>
          <a:p>
            <a:r>
              <a:rPr lang="en-CA" sz="2800" dirty="0"/>
              <a:t>4. Things go terribly wrong in marriage when we follow </a:t>
            </a:r>
            <a:r>
              <a:rPr lang="en-CA" sz="2800" dirty="0">
                <a:solidFill>
                  <a:srgbClr val="00B050"/>
                </a:solidFill>
              </a:rPr>
              <a:t>the following </a:t>
            </a:r>
            <a:r>
              <a:rPr lang="en-CA" sz="2800" b="1" i="1" dirty="0">
                <a:solidFill>
                  <a:srgbClr val="00B050"/>
                </a:solidFill>
              </a:rPr>
              <a:t>deceitful agenda</a:t>
            </a:r>
          </a:p>
        </p:txBody>
      </p:sp>
      <p:sp>
        <p:nvSpPr>
          <p:cNvPr id="3" name="Content Placeholder 2">
            <a:extLst>
              <a:ext uri="{FF2B5EF4-FFF2-40B4-BE49-F238E27FC236}">
                <a16:creationId xmlns:a16="http://schemas.microsoft.com/office/drawing/2014/main" id="{3D90820A-06D7-F3FF-21D6-F95E8B8A2ACC}"/>
              </a:ext>
            </a:extLst>
          </p:cNvPr>
          <p:cNvSpPr>
            <a:spLocks noGrp="1"/>
          </p:cNvSpPr>
          <p:nvPr>
            <p:ph idx="1"/>
          </p:nvPr>
        </p:nvSpPr>
        <p:spPr/>
        <p:txBody>
          <a:bodyPr>
            <a:normAutofit fontScale="92500" lnSpcReduction="10000"/>
          </a:bodyPr>
          <a:lstStyle/>
          <a:p>
            <a:pPr marL="0" indent="0">
              <a:buNone/>
            </a:pPr>
            <a:r>
              <a:rPr lang="en-US" dirty="0"/>
              <a:t>Genesis 3:6 – 6”So when the woman saw that the tree was good for food, and that it was a delight to the eyes, and that the tree was to be desired to make one wise, she took of its fruit and ate, and she also gave some to her husband who was with her, and he ate.”</a:t>
            </a:r>
          </a:p>
          <a:p>
            <a:pPr marL="0" indent="0">
              <a:buNone/>
            </a:pPr>
            <a:endParaRPr lang="en-US" dirty="0"/>
          </a:p>
          <a:p>
            <a:pPr marL="0" indent="0">
              <a:buNone/>
            </a:pPr>
            <a:endParaRPr lang="en-US" dirty="0"/>
          </a:p>
          <a:p>
            <a:pPr marL="514350" indent="-514350">
              <a:buAutoNum type="arabicParenR"/>
            </a:pPr>
            <a:r>
              <a:rPr lang="en-US" b="1" dirty="0"/>
              <a:t>We develop a shallow evaluation based on the immediate </a:t>
            </a:r>
            <a:r>
              <a:rPr lang="en-US" dirty="0"/>
              <a:t>–“when the woman </a:t>
            </a:r>
            <a:r>
              <a:rPr lang="en-US" b="1" dirty="0"/>
              <a:t>saw</a:t>
            </a:r>
            <a:r>
              <a:rPr lang="en-US" dirty="0"/>
              <a:t> that the fruit good for fruit”   God evaluates what is good and beneficial (Genesis 1:3, 10, 12, 18, 21, 25). </a:t>
            </a:r>
          </a:p>
          <a:p>
            <a:pPr marL="514350" indent="-514350">
              <a:buAutoNum type="arabicParenR"/>
            </a:pPr>
            <a:endParaRPr lang="en-US" dirty="0"/>
          </a:p>
          <a:p>
            <a:pPr marL="0" indent="0">
              <a:buNone/>
            </a:pPr>
            <a:r>
              <a:rPr lang="en-US" dirty="0"/>
              <a:t> </a:t>
            </a:r>
            <a:r>
              <a:rPr lang="en-US" b="1" dirty="0">
                <a:solidFill>
                  <a:srgbClr val="00B050"/>
                </a:solidFill>
              </a:rPr>
              <a:t>How will this impact marriage? </a:t>
            </a:r>
            <a:endParaRPr lang="en-CA" b="1" i="1" dirty="0">
              <a:solidFill>
                <a:srgbClr val="00B050"/>
              </a:solidFill>
            </a:endParaRPr>
          </a:p>
        </p:txBody>
      </p:sp>
    </p:spTree>
    <p:extLst>
      <p:ext uri="{BB962C8B-B14F-4D97-AF65-F5344CB8AC3E}">
        <p14:creationId xmlns:p14="http://schemas.microsoft.com/office/powerpoint/2010/main" val="333963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7637-EDA5-5656-1CA0-69F04FB45122}"/>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b="1" i="1" dirty="0"/>
          </a:p>
        </p:txBody>
      </p:sp>
      <p:sp>
        <p:nvSpPr>
          <p:cNvPr id="3" name="Content Placeholder 2">
            <a:extLst>
              <a:ext uri="{FF2B5EF4-FFF2-40B4-BE49-F238E27FC236}">
                <a16:creationId xmlns:a16="http://schemas.microsoft.com/office/drawing/2014/main" id="{584BB9AB-7F43-A49A-4D51-C13E02C3C914}"/>
              </a:ext>
            </a:extLst>
          </p:cNvPr>
          <p:cNvSpPr>
            <a:spLocks noGrp="1"/>
          </p:cNvSpPr>
          <p:nvPr>
            <p:ph idx="1"/>
          </p:nvPr>
        </p:nvSpPr>
        <p:spPr>
          <a:xfrm>
            <a:off x="838200" y="1825625"/>
            <a:ext cx="10515600" cy="4898448"/>
          </a:xfrm>
        </p:spPr>
        <p:txBody>
          <a:bodyPr>
            <a:normAutofit fontScale="92500" lnSpcReduction="20000"/>
          </a:bodyPr>
          <a:lstStyle/>
          <a:p>
            <a:pPr marL="514350" indent="-514350">
              <a:buAutoNum type="arabicParenR" startAt="2"/>
            </a:pPr>
            <a:r>
              <a:rPr lang="en-US" b="1" dirty="0"/>
              <a:t>We reverse God given roles and determine what is good</a:t>
            </a:r>
            <a:r>
              <a:rPr lang="en-US" dirty="0"/>
              <a:t> </a:t>
            </a:r>
          </a:p>
          <a:p>
            <a:pPr marL="514350" indent="-514350">
              <a:buAutoNum type="arabicParenR" startAt="2"/>
            </a:pPr>
            <a:endParaRPr lang="en-US" dirty="0"/>
          </a:p>
          <a:p>
            <a:pPr marL="0" indent="0">
              <a:buNone/>
            </a:pPr>
            <a:r>
              <a:rPr lang="en-US" dirty="0"/>
              <a:t>Eve made herself the determiner of what is God and not good. God alone determines what is and is not “good”. She assumes this role.</a:t>
            </a:r>
          </a:p>
          <a:p>
            <a:pPr marL="514350" indent="-514350">
              <a:buAutoNum type="arabicParenR" startAt="2"/>
            </a:pPr>
            <a:endParaRPr lang="en-US" dirty="0"/>
          </a:p>
          <a:p>
            <a:pPr marL="514350" indent="-514350">
              <a:buAutoNum type="arabicParenR" startAt="2"/>
            </a:pPr>
            <a:endParaRPr lang="en-US" dirty="0"/>
          </a:p>
          <a:p>
            <a:pPr marL="0" indent="0">
              <a:buNone/>
            </a:pPr>
            <a:r>
              <a:rPr lang="en-US" dirty="0"/>
              <a:t>James warns us: “16 Do not be deceived, my beloved brothers. 17 Every </a:t>
            </a:r>
            <a:r>
              <a:rPr lang="en-US" b="1" dirty="0"/>
              <a:t>good gift </a:t>
            </a:r>
            <a:r>
              <a:rPr lang="en-US" dirty="0"/>
              <a:t>and </a:t>
            </a:r>
            <a:r>
              <a:rPr lang="en-US" b="1" dirty="0"/>
              <a:t>every perfect gift </a:t>
            </a:r>
            <a:r>
              <a:rPr lang="en-US" dirty="0"/>
              <a:t>is </a:t>
            </a:r>
            <a:r>
              <a:rPr lang="en-US" b="1" i="1" u="sng" dirty="0"/>
              <a:t>from above</a:t>
            </a:r>
            <a:r>
              <a:rPr lang="en-US" dirty="0"/>
              <a:t>, coming down from </a:t>
            </a:r>
            <a:r>
              <a:rPr lang="en-US" b="1" dirty="0"/>
              <a:t>the Fathe</a:t>
            </a:r>
            <a:r>
              <a:rPr lang="en-US" dirty="0"/>
              <a:t>r of lights, with whom there is no variation or shadow due to change.” (James 1:17-18.</a:t>
            </a:r>
          </a:p>
          <a:p>
            <a:pPr marL="0" indent="0">
              <a:buNone/>
            </a:pPr>
            <a:endParaRPr lang="en-US" dirty="0"/>
          </a:p>
          <a:p>
            <a:pPr marL="0" indent="0">
              <a:buNone/>
            </a:pPr>
            <a:r>
              <a:rPr lang="en-US" sz="3100" b="1" dirty="0">
                <a:solidFill>
                  <a:srgbClr val="00B050"/>
                </a:solidFill>
              </a:rPr>
              <a:t>How will this impact marriage? </a:t>
            </a:r>
            <a:r>
              <a:rPr lang="en-US" dirty="0"/>
              <a:t>How have we begun to believe that God is NOT good and attempted to create our own good in our marriage? </a:t>
            </a:r>
          </a:p>
          <a:p>
            <a:pPr marL="0" indent="0">
              <a:buNone/>
            </a:pPr>
            <a:endParaRPr lang="en-US" dirty="0"/>
          </a:p>
          <a:p>
            <a:pPr marL="0" indent="0">
              <a:buNone/>
            </a:pPr>
            <a:endParaRPr lang="en-US" dirty="0"/>
          </a:p>
          <a:p>
            <a:pPr marL="514350" indent="-514350">
              <a:buAutoNum type="arabicParenR" startAt="2"/>
            </a:pPr>
            <a:endParaRPr lang="en-CA" dirty="0"/>
          </a:p>
        </p:txBody>
      </p:sp>
    </p:spTree>
    <p:extLst>
      <p:ext uri="{BB962C8B-B14F-4D97-AF65-F5344CB8AC3E}">
        <p14:creationId xmlns:p14="http://schemas.microsoft.com/office/powerpoint/2010/main" val="254136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FC2B4-A4AB-99A3-984D-9BCC6B430032}"/>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dirty="0"/>
          </a:p>
        </p:txBody>
      </p:sp>
      <p:sp>
        <p:nvSpPr>
          <p:cNvPr id="3" name="Content Placeholder 2">
            <a:extLst>
              <a:ext uri="{FF2B5EF4-FFF2-40B4-BE49-F238E27FC236}">
                <a16:creationId xmlns:a16="http://schemas.microsoft.com/office/drawing/2014/main" id="{F756E9C4-88B5-06D4-BC21-E6767C8DD0AB}"/>
              </a:ext>
            </a:extLst>
          </p:cNvPr>
          <p:cNvSpPr>
            <a:spLocks noGrp="1"/>
          </p:cNvSpPr>
          <p:nvPr>
            <p:ph idx="1"/>
          </p:nvPr>
        </p:nvSpPr>
        <p:spPr/>
        <p:txBody>
          <a:bodyPr>
            <a:normAutofit fontScale="92500" lnSpcReduction="20000"/>
          </a:bodyPr>
          <a:lstStyle/>
          <a:p>
            <a:pPr marL="514350" indent="-514350">
              <a:buAutoNum type="arabicParenR" startAt="3"/>
            </a:pPr>
            <a:r>
              <a:rPr lang="en-US" b="1" dirty="0"/>
              <a:t>We ignore very real complications and consequences </a:t>
            </a:r>
            <a:r>
              <a:rPr lang="en-US" dirty="0"/>
              <a:t>– “the evil”  </a:t>
            </a:r>
          </a:p>
          <a:p>
            <a:pPr marL="514350" indent="-514350">
              <a:buAutoNum type="arabicParenR" startAt="3"/>
            </a:pPr>
            <a:endParaRPr lang="en-US" dirty="0"/>
          </a:p>
          <a:p>
            <a:pPr marL="0" indent="0">
              <a:buNone/>
            </a:pPr>
            <a:r>
              <a:rPr lang="en-US" dirty="0"/>
              <a:t>She did not consider the outcome of her distorted agenda: it would bring misery, despair, suffering, fragmented relationships, pain, abuses, wounds, conflict. </a:t>
            </a:r>
          </a:p>
          <a:p>
            <a:pPr marL="0" indent="0">
              <a:buNone/>
            </a:pPr>
            <a:endParaRPr lang="en-US" dirty="0"/>
          </a:p>
          <a:p>
            <a:pPr marL="0" indent="0">
              <a:buNone/>
            </a:pPr>
            <a:r>
              <a:rPr lang="en-US" dirty="0"/>
              <a:t>See Genesis 6:5 and Genesis 8:21.  When “Evil” enters the world, every strategy of the thoughts of the heart bring nothing but misery, despair, suffering, fragmented relationships, pain, abuses, wounds, conflict. </a:t>
            </a:r>
          </a:p>
          <a:p>
            <a:pPr marL="0" indent="0">
              <a:buNone/>
            </a:pPr>
            <a:endParaRPr lang="en-US" dirty="0"/>
          </a:p>
          <a:p>
            <a:pPr marL="0" indent="0">
              <a:buNone/>
            </a:pPr>
            <a:r>
              <a:rPr lang="en-US" b="1" dirty="0">
                <a:solidFill>
                  <a:srgbClr val="00B050"/>
                </a:solidFill>
              </a:rPr>
              <a:t>Implications for our marriage?   </a:t>
            </a:r>
            <a:r>
              <a:rPr lang="en-US" b="1" dirty="0"/>
              <a:t>What destructive choices do we keep choosing to ignore? How is this impacted our marriage? </a:t>
            </a:r>
            <a:endParaRPr lang="en-CA" b="1" dirty="0"/>
          </a:p>
        </p:txBody>
      </p:sp>
    </p:spTree>
    <p:extLst>
      <p:ext uri="{BB962C8B-B14F-4D97-AF65-F5344CB8AC3E}">
        <p14:creationId xmlns:p14="http://schemas.microsoft.com/office/powerpoint/2010/main" val="299166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CA843-F63B-F258-1802-238529125C72}"/>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dirty="0"/>
          </a:p>
        </p:txBody>
      </p:sp>
      <p:sp>
        <p:nvSpPr>
          <p:cNvPr id="3" name="Content Placeholder 2">
            <a:extLst>
              <a:ext uri="{FF2B5EF4-FFF2-40B4-BE49-F238E27FC236}">
                <a16:creationId xmlns:a16="http://schemas.microsoft.com/office/drawing/2014/main" id="{82BABBE0-8D30-C9D5-AF45-DBC9C3B11E12}"/>
              </a:ext>
            </a:extLst>
          </p:cNvPr>
          <p:cNvSpPr>
            <a:spLocks noGrp="1"/>
          </p:cNvSpPr>
          <p:nvPr>
            <p:ph idx="1"/>
          </p:nvPr>
        </p:nvSpPr>
        <p:spPr>
          <a:xfrm>
            <a:off x="838200" y="1825624"/>
            <a:ext cx="10515600" cy="4935393"/>
          </a:xfrm>
        </p:spPr>
        <p:txBody>
          <a:bodyPr>
            <a:normAutofit fontScale="77500" lnSpcReduction="20000"/>
          </a:bodyPr>
          <a:lstStyle/>
          <a:p>
            <a:pPr marL="0" indent="0">
              <a:buNone/>
            </a:pPr>
            <a:r>
              <a:rPr lang="en-US" b="1" dirty="0"/>
              <a:t>4) We seek immediate gratification </a:t>
            </a:r>
            <a:r>
              <a:rPr lang="en-US" dirty="0"/>
              <a:t>–  “pleasing to the eye”.  </a:t>
            </a:r>
          </a:p>
          <a:p>
            <a:pPr marL="0" indent="0">
              <a:buNone/>
            </a:pPr>
            <a:endParaRPr lang="en-US" dirty="0"/>
          </a:p>
          <a:p>
            <a:pPr marL="0" indent="0">
              <a:buNone/>
            </a:pPr>
            <a:r>
              <a:rPr lang="en-US" dirty="0"/>
              <a:t>The Hebrew word “pleasing” means a </a:t>
            </a:r>
            <a:r>
              <a:rPr lang="en-US" b="1" dirty="0"/>
              <a:t>craving</a:t>
            </a:r>
            <a:r>
              <a:rPr lang="en-US" dirty="0"/>
              <a:t> to the eye”.  </a:t>
            </a:r>
          </a:p>
          <a:p>
            <a:pPr marL="0" indent="0">
              <a:buNone/>
            </a:pPr>
            <a:endParaRPr lang="en-US" dirty="0"/>
          </a:p>
          <a:p>
            <a:pPr marL="0" indent="0">
              <a:buNone/>
            </a:pPr>
            <a:r>
              <a:rPr lang="en-US" dirty="0"/>
              <a:t>The idea of the word is an </a:t>
            </a:r>
            <a:r>
              <a:rPr lang="en-US" b="1" i="1" dirty="0"/>
              <a:t>insatiable yearning, longing which becomes a demand.</a:t>
            </a:r>
            <a:r>
              <a:rPr lang="en-US" dirty="0"/>
              <a:t>”  The same idea is found in James 4:1-2, particularly verse 2- “You anxious, yearn and long for something in and off yourself…but do not get it! So you quarrel and fight!”  </a:t>
            </a:r>
          </a:p>
          <a:p>
            <a:pPr marL="0" indent="0">
              <a:buNone/>
            </a:pPr>
            <a:endParaRPr lang="en-US" dirty="0"/>
          </a:p>
          <a:p>
            <a:pPr marL="0" indent="0">
              <a:buNone/>
            </a:pPr>
            <a:r>
              <a:rPr lang="en-US" dirty="0"/>
              <a:t>The same word and expression is found in  (Num 11:4, Ps 78:29ff, 106:14, Prov 13:12,19)</a:t>
            </a:r>
          </a:p>
          <a:p>
            <a:pPr marL="0" indent="0">
              <a:buNone/>
            </a:pPr>
            <a:endParaRPr lang="en-US" dirty="0"/>
          </a:p>
          <a:p>
            <a:pPr marL="0" indent="0">
              <a:buNone/>
            </a:pPr>
            <a:r>
              <a:rPr lang="en-US" b="1" dirty="0">
                <a:solidFill>
                  <a:srgbClr val="00B050"/>
                </a:solidFill>
              </a:rPr>
              <a:t>Implications for marriage?  </a:t>
            </a:r>
            <a:r>
              <a:rPr lang="en-US" dirty="0"/>
              <a:t>How has immediate gratification for the “next” thing, upgraded thing, impacted the depth of our relationship?  How do we fail to understand that our craving has begun in us irrespective of what is happening around us? </a:t>
            </a:r>
            <a:endParaRPr lang="en-CA" dirty="0"/>
          </a:p>
        </p:txBody>
      </p:sp>
    </p:spTree>
    <p:extLst>
      <p:ext uri="{BB962C8B-B14F-4D97-AF65-F5344CB8AC3E}">
        <p14:creationId xmlns:p14="http://schemas.microsoft.com/office/powerpoint/2010/main" val="73273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53AA4-135C-34D1-52FC-1A190AA97A8F}"/>
              </a:ext>
            </a:extLst>
          </p:cNvPr>
          <p:cNvSpPr>
            <a:spLocks noGrp="1"/>
          </p:cNvSpPr>
          <p:nvPr>
            <p:ph type="title"/>
          </p:nvPr>
        </p:nvSpPr>
        <p:spPr/>
        <p:txBody>
          <a:bodyPr/>
          <a:lstStyle/>
          <a:p>
            <a:r>
              <a:rPr lang="en-CA" dirty="0"/>
              <a:t>Marriage goes terribly wrong when….</a:t>
            </a:r>
          </a:p>
        </p:txBody>
      </p:sp>
      <p:sp>
        <p:nvSpPr>
          <p:cNvPr id="3" name="Content Placeholder 2">
            <a:extLst>
              <a:ext uri="{FF2B5EF4-FFF2-40B4-BE49-F238E27FC236}">
                <a16:creationId xmlns:a16="http://schemas.microsoft.com/office/drawing/2014/main" id="{3D8E0973-577F-1327-A100-7CB883396637}"/>
              </a:ext>
            </a:extLst>
          </p:cNvPr>
          <p:cNvSpPr>
            <a:spLocks noGrp="1"/>
          </p:cNvSpPr>
          <p:nvPr>
            <p:ph idx="1"/>
          </p:nvPr>
        </p:nvSpPr>
        <p:spPr/>
        <p:txBody>
          <a:bodyPr/>
          <a:lstStyle/>
          <a:p>
            <a:r>
              <a:rPr lang="en-CA" dirty="0"/>
              <a:t>1. We fail to take Satan seriously</a:t>
            </a:r>
          </a:p>
          <a:p>
            <a:endParaRPr lang="en-CA" dirty="0"/>
          </a:p>
          <a:p>
            <a:pPr marL="0" indent="0">
              <a:buNone/>
            </a:pPr>
            <a:endParaRPr lang="en-CA" dirty="0"/>
          </a:p>
        </p:txBody>
      </p:sp>
      <p:pic>
        <p:nvPicPr>
          <p:cNvPr id="4" name="Picture 3">
            <a:extLst>
              <a:ext uri="{FF2B5EF4-FFF2-40B4-BE49-F238E27FC236}">
                <a16:creationId xmlns:a16="http://schemas.microsoft.com/office/drawing/2014/main" id="{7406363B-A1A6-098A-D697-E6C4A1851712}"/>
              </a:ext>
            </a:extLst>
          </p:cNvPr>
          <p:cNvPicPr>
            <a:picLocks noChangeAspect="1"/>
          </p:cNvPicPr>
          <p:nvPr/>
        </p:nvPicPr>
        <p:blipFill>
          <a:blip r:embed="rId2"/>
          <a:stretch>
            <a:fillRect/>
          </a:stretch>
        </p:blipFill>
        <p:spPr>
          <a:xfrm>
            <a:off x="7641014" y="2497551"/>
            <a:ext cx="3712786" cy="3359187"/>
          </a:xfrm>
          <a:prstGeom prst="rect">
            <a:avLst/>
          </a:prstGeom>
        </p:spPr>
      </p:pic>
    </p:spTree>
    <p:extLst>
      <p:ext uri="{BB962C8B-B14F-4D97-AF65-F5344CB8AC3E}">
        <p14:creationId xmlns:p14="http://schemas.microsoft.com/office/powerpoint/2010/main" val="2656892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7B26-B9C4-D99E-EC98-48662E8F6D7D}"/>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dirty="0"/>
          </a:p>
        </p:txBody>
      </p:sp>
      <p:sp>
        <p:nvSpPr>
          <p:cNvPr id="3" name="Content Placeholder 2">
            <a:extLst>
              <a:ext uri="{FF2B5EF4-FFF2-40B4-BE49-F238E27FC236}">
                <a16:creationId xmlns:a16="http://schemas.microsoft.com/office/drawing/2014/main" id="{1E0C6F99-159F-5B95-BDA6-D75D7F706B68}"/>
              </a:ext>
            </a:extLst>
          </p:cNvPr>
          <p:cNvSpPr>
            <a:spLocks noGrp="1"/>
          </p:cNvSpPr>
          <p:nvPr>
            <p:ph idx="1"/>
          </p:nvPr>
        </p:nvSpPr>
        <p:spPr/>
        <p:txBody>
          <a:bodyPr>
            <a:normAutofit lnSpcReduction="10000"/>
          </a:bodyPr>
          <a:lstStyle/>
          <a:p>
            <a:pPr marL="0" indent="0">
              <a:buNone/>
            </a:pPr>
            <a:r>
              <a:rPr lang="en-US" b="1" dirty="0"/>
              <a:t>5) We compare and covet.   </a:t>
            </a:r>
            <a:r>
              <a:rPr lang="en-US" dirty="0"/>
              <a:t>When God is NOT good we compare and covet for what we cannot have and where never designed to have.</a:t>
            </a:r>
          </a:p>
          <a:p>
            <a:pPr marL="0" indent="0">
              <a:buNone/>
            </a:pPr>
            <a:endParaRPr lang="en-US" dirty="0"/>
          </a:p>
          <a:p>
            <a:pPr marL="0" indent="0">
              <a:buNone/>
            </a:pPr>
            <a:r>
              <a:rPr lang="en-US" dirty="0"/>
              <a:t>  The Hebrew word for “</a:t>
            </a:r>
            <a:r>
              <a:rPr lang="en-US" b="1" dirty="0"/>
              <a:t>desirable</a:t>
            </a:r>
            <a:r>
              <a:rPr lang="en-US" dirty="0"/>
              <a:t>” means a </a:t>
            </a:r>
            <a:r>
              <a:rPr lang="en-US" i="1" dirty="0"/>
              <a:t>coveting for gaining value </a:t>
            </a:r>
            <a:r>
              <a:rPr lang="en-US" dirty="0"/>
              <a:t>and </a:t>
            </a:r>
            <a:r>
              <a:rPr lang="en-US" i="1" dirty="0"/>
              <a:t>worth from something</a:t>
            </a:r>
            <a:r>
              <a:rPr lang="en-US" dirty="0"/>
              <a:t>. In this context is to </a:t>
            </a:r>
            <a:r>
              <a:rPr lang="en-US" i="1" dirty="0"/>
              <a:t>be wise or insight beyond God’s</a:t>
            </a:r>
            <a:r>
              <a:rPr lang="en-US" dirty="0"/>
              <a:t>. </a:t>
            </a:r>
          </a:p>
          <a:p>
            <a:pPr marL="0" indent="0">
              <a:buNone/>
            </a:pPr>
            <a:endParaRPr lang="en-US" dirty="0"/>
          </a:p>
          <a:p>
            <a:pPr marL="0" indent="0">
              <a:buNone/>
            </a:pPr>
            <a:r>
              <a:rPr lang="en-US" dirty="0"/>
              <a:t> </a:t>
            </a:r>
            <a:r>
              <a:rPr lang="en-US" b="1" dirty="0">
                <a:solidFill>
                  <a:srgbClr val="00B050"/>
                </a:solidFill>
              </a:rPr>
              <a:t>Implications for marriage: </a:t>
            </a:r>
            <a:r>
              <a:rPr lang="en-US" dirty="0"/>
              <a:t>How  have we compared and coveted what others have in order to gain a sense of worth and value –only to be miserable? </a:t>
            </a:r>
            <a:endParaRPr lang="en-CA" dirty="0"/>
          </a:p>
        </p:txBody>
      </p:sp>
    </p:spTree>
    <p:extLst>
      <p:ext uri="{BB962C8B-B14F-4D97-AF65-F5344CB8AC3E}">
        <p14:creationId xmlns:p14="http://schemas.microsoft.com/office/powerpoint/2010/main" val="340177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48F73-E700-868E-6D11-5CDE957F0A8E}"/>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dirty="0"/>
          </a:p>
        </p:txBody>
      </p:sp>
      <p:sp>
        <p:nvSpPr>
          <p:cNvPr id="3" name="Content Placeholder 2">
            <a:extLst>
              <a:ext uri="{FF2B5EF4-FFF2-40B4-BE49-F238E27FC236}">
                <a16:creationId xmlns:a16="http://schemas.microsoft.com/office/drawing/2014/main" id="{F9D92FEF-0143-FE5A-522B-47B43EED9A0E}"/>
              </a:ext>
            </a:extLst>
          </p:cNvPr>
          <p:cNvSpPr>
            <a:spLocks noGrp="1"/>
          </p:cNvSpPr>
          <p:nvPr>
            <p:ph idx="1"/>
          </p:nvPr>
        </p:nvSpPr>
        <p:spPr>
          <a:xfrm>
            <a:off x="838200" y="1825624"/>
            <a:ext cx="10515600" cy="5295611"/>
          </a:xfrm>
        </p:spPr>
        <p:txBody>
          <a:bodyPr>
            <a:normAutofit fontScale="85000" lnSpcReduction="20000"/>
          </a:bodyPr>
          <a:lstStyle/>
          <a:p>
            <a:pPr marL="342900" lvl="0" indent="-342900">
              <a:lnSpc>
                <a:spcPct val="150000"/>
              </a:lnSpc>
              <a:spcAft>
                <a:spcPts val="1000"/>
              </a:spcAft>
              <a:buFont typeface="+mj-lt"/>
              <a:buAutoNum type="arabicParenR" startAt="6"/>
              <a:tabLst>
                <a:tab pos="151130" algn="l"/>
                <a:tab pos="189230" algn="l"/>
                <a:tab pos="285115" algn="l"/>
              </a:tabLst>
            </a:pPr>
            <a:r>
              <a:rPr lang="en-CA" sz="2800" b="1" i="1" dirty="0">
                <a:effectLst/>
                <a:latin typeface="Calibri" panose="020F0502020204030204" pitchFamily="34" charset="0"/>
                <a:ea typeface="Calibri" panose="020F0502020204030204" pitchFamily="34" charset="0"/>
                <a:cs typeface="Calibri" panose="020F0502020204030204" pitchFamily="34" charset="0"/>
              </a:rPr>
              <a:t>We develop our own </a:t>
            </a:r>
            <a:r>
              <a:rPr lang="en-CA" b="1" i="1" dirty="0">
                <a:latin typeface="Calibri" panose="020F0502020204030204" pitchFamily="34" charset="0"/>
                <a:ea typeface="Calibri" panose="020F0502020204030204" pitchFamily="34" charset="0"/>
                <a:cs typeface="Calibri" panose="020F0502020204030204" pitchFamily="34" charset="0"/>
              </a:rPr>
              <a:t>means to be satisfied – </a:t>
            </a:r>
          </a:p>
          <a:p>
            <a:pPr marL="0" lvl="0" indent="0">
              <a:lnSpc>
                <a:spcPct val="150000"/>
              </a:lnSpc>
              <a:spcAft>
                <a:spcPts val="1000"/>
              </a:spcAft>
              <a:buNone/>
              <a:tabLst>
                <a:tab pos="151130" algn="l"/>
                <a:tab pos="189230" algn="l"/>
                <a:tab pos="285115" algn="l"/>
              </a:tabLst>
            </a:pPr>
            <a:r>
              <a:rPr lang="en-CA" sz="2800" b="1" i="1" dirty="0">
                <a:effectLst/>
                <a:latin typeface="Calibri" panose="020F0502020204030204" pitchFamily="34" charset="0"/>
                <a:ea typeface="Calibri" panose="020F0502020204030204" pitchFamily="34" charset="0"/>
                <a:cs typeface="Calibri" panose="020F0502020204030204" pitchFamily="34" charset="0"/>
              </a:rPr>
              <a:t>There is a decision and intentionality</a:t>
            </a:r>
            <a:r>
              <a:rPr lang="en-CA" sz="2800" dirty="0">
                <a:effectLst/>
                <a:latin typeface="Calibri" panose="020F0502020204030204" pitchFamily="34" charset="0"/>
                <a:ea typeface="Calibri" panose="020F0502020204030204" pitchFamily="34" charset="0"/>
                <a:cs typeface="Calibri" panose="020F0502020204030204" pitchFamily="34" charset="0"/>
              </a:rPr>
              <a:t> </a:t>
            </a:r>
            <a:r>
              <a:rPr lang="en-CA" sz="2800" b="1" i="1" dirty="0">
                <a:effectLst/>
                <a:latin typeface="Calibri" panose="020F0502020204030204" pitchFamily="34" charset="0"/>
                <a:ea typeface="Calibri" panose="020F0502020204030204" pitchFamily="34" charset="0"/>
                <a:cs typeface="Calibri" panose="020F0502020204030204" pitchFamily="34" charset="0"/>
              </a:rPr>
              <a:t>toward finding our own “salvation</a:t>
            </a:r>
            <a:r>
              <a:rPr lang="en-CA" sz="2800" dirty="0">
                <a:effectLst/>
                <a:latin typeface="Calibri" panose="020F0502020204030204" pitchFamily="34" charset="0"/>
                <a:ea typeface="Calibri" panose="020F0502020204030204" pitchFamily="34" charset="0"/>
                <a:cs typeface="Calibri" panose="020F0502020204030204" pitchFamily="34" charset="0"/>
              </a:rPr>
              <a:t>”, </a:t>
            </a:r>
            <a:r>
              <a:rPr lang="en-CA" sz="2800" u="sng" dirty="0">
                <a:effectLst/>
                <a:latin typeface="Calibri" panose="020F0502020204030204" pitchFamily="34" charset="0"/>
                <a:ea typeface="Calibri" panose="020F0502020204030204" pitchFamily="34" charset="0"/>
                <a:cs typeface="Calibri" panose="020F0502020204030204" pitchFamily="34" charset="0"/>
              </a:rPr>
              <a:t>by her own hand</a:t>
            </a:r>
            <a:r>
              <a:rPr lang="en-CA" sz="2800" dirty="0">
                <a:effectLst/>
                <a:latin typeface="Calibri" panose="020F0502020204030204" pitchFamily="34" charset="0"/>
                <a:ea typeface="Calibri" panose="020F0502020204030204" pitchFamily="34" charset="0"/>
                <a:cs typeface="Calibri" panose="020F0502020204030204" pitchFamily="34" charset="0"/>
              </a:rPr>
              <a:t>. “</a:t>
            </a:r>
            <a:r>
              <a:rPr lang="en-CA" sz="2800" i="1" dirty="0">
                <a:effectLst/>
                <a:latin typeface="Calibri" panose="020F0502020204030204" pitchFamily="34" charset="0"/>
                <a:ea typeface="Calibri" panose="020F0502020204030204" pitchFamily="34" charset="0"/>
                <a:cs typeface="Calibri" panose="020F0502020204030204" pitchFamily="34" charset="0"/>
              </a:rPr>
              <a:t>She took some</a:t>
            </a:r>
            <a:r>
              <a:rPr lang="en-CA" sz="2800" dirty="0">
                <a:effectLst/>
                <a:latin typeface="Calibri" panose="020F0502020204030204" pitchFamily="34" charset="0"/>
                <a:ea typeface="Calibri" panose="020F0502020204030204" pitchFamily="34" charset="0"/>
                <a:cs typeface="Calibri" panose="020F0502020204030204" pitchFamily="34" charset="0"/>
              </a:rPr>
              <a:t>…”  She is culpable – she reached out. Her way. </a:t>
            </a:r>
          </a:p>
          <a:p>
            <a:pPr marL="0" lvl="0" indent="0">
              <a:lnSpc>
                <a:spcPct val="150000"/>
              </a:lnSpc>
              <a:spcAft>
                <a:spcPts val="1000"/>
              </a:spcAft>
              <a:buNone/>
              <a:tabLst>
                <a:tab pos="151130" algn="l"/>
                <a:tab pos="189230" algn="l"/>
                <a:tab pos="285115" algn="l"/>
              </a:tabLst>
            </a:pPr>
            <a:r>
              <a:rPr lang="en-CA" sz="2800" dirty="0">
                <a:effectLst/>
                <a:latin typeface="Calibri" panose="020F0502020204030204" pitchFamily="34" charset="0"/>
                <a:ea typeface="Calibri" panose="020F0502020204030204" pitchFamily="34" charset="0"/>
                <a:cs typeface="Times New Roman" panose="02020603050405020304" pitchFamily="18" charset="0"/>
              </a:rPr>
              <a:t>Satan did not give her the fruit. She took it. </a:t>
            </a:r>
          </a:p>
          <a:p>
            <a:pPr marL="0" lvl="0" indent="0">
              <a:lnSpc>
                <a:spcPct val="150000"/>
              </a:lnSpc>
              <a:spcAft>
                <a:spcPts val="1000"/>
              </a:spcAft>
              <a:buNone/>
              <a:tabLst>
                <a:tab pos="151130" algn="l"/>
                <a:tab pos="189230" algn="l"/>
                <a:tab pos="285115" algn="l"/>
              </a:tabLst>
            </a:pPr>
            <a:r>
              <a:rPr lang="en-CA" sz="2800" dirty="0">
                <a:effectLst/>
                <a:latin typeface="Calibri" panose="020F0502020204030204" pitchFamily="34" charset="0"/>
                <a:ea typeface="Calibri" panose="020F0502020204030204" pitchFamily="34" charset="0"/>
                <a:cs typeface="Times New Roman" panose="02020603050405020304" pitchFamily="18" charset="0"/>
              </a:rPr>
              <a:t>This was a </a:t>
            </a:r>
            <a:r>
              <a:rPr lang="en-CA" sz="2800" i="1" dirty="0">
                <a:effectLst/>
                <a:latin typeface="Calibri" panose="020F0502020204030204" pitchFamily="34" charset="0"/>
                <a:ea typeface="Calibri" panose="020F0502020204030204" pitchFamily="34" charset="0"/>
                <a:cs typeface="Times New Roman" panose="02020603050405020304" pitchFamily="18" charset="0"/>
              </a:rPr>
              <a:t>thought-out choice propelled by a spirit of covetousness</a:t>
            </a:r>
            <a:r>
              <a:rPr lang="en-CA" sz="2800" dirty="0">
                <a:effectLst/>
                <a:latin typeface="Calibri" panose="020F0502020204030204" pitchFamily="34" charset="0"/>
                <a:ea typeface="Calibri" panose="020F0502020204030204" pitchFamily="34" charset="0"/>
                <a:cs typeface="Times New Roman" panose="02020603050405020304" pitchFamily="18" charset="0"/>
              </a:rPr>
              <a:t>. She took because it seems that as a part of the anatomy of sin is the seduction of a relationship with something else on the woman’s </a:t>
            </a:r>
            <a:r>
              <a:rPr lang="en-CA" sz="2800" b="1" dirty="0">
                <a:effectLst/>
                <a:latin typeface="Calibri" panose="020F0502020204030204" pitchFamily="34" charset="0"/>
                <a:ea typeface="Calibri" panose="020F0502020204030204" pitchFamily="34" charset="0"/>
                <a:cs typeface="Times New Roman" panose="02020603050405020304" pitchFamily="18" charset="0"/>
              </a:rPr>
              <a:t>own terms</a:t>
            </a:r>
            <a:r>
              <a:rPr lang="en-CA" sz="2800" dirty="0">
                <a:effectLst/>
                <a:latin typeface="Calibri" panose="020F0502020204030204" pitchFamily="34" charset="0"/>
                <a:ea typeface="Calibri" panose="020F0502020204030204" pitchFamily="34" charset="0"/>
                <a:cs typeface="Times New Roman" panose="02020603050405020304" pitchFamily="18" charset="0"/>
              </a:rPr>
              <a:t>.</a:t>
            </a:r>
          </a:p>
          <a:p>
            <a:pPr marL="0" lvl="0" indent="0">
              <a:lnSpc>
                <a:spcPct val="150000"/>
              </a:lnSpc>
              <a:spcAft>
                <a:spcPts val="1000"/>
              </a:spcAft>
              <a:buNone/>
              <a:tabLst>
                <a:tab pos="151130" algn="l"/>
                <a:tab pos="189230" algn="l"/>
                <a:tab pos="285115" algn="l"/>
              </a:tabLst>
            </a:pPr>
            <a:r>
              <a:rPr lang="en-CA"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How does this impact marriage? </a:t>
            </a:r>
            <a:endParaRPr lang="en-CA"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37032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0268C-D5B7-8DDB-1477-42B7648E3680}"/>
              </a:ext>
            </a:extLst>
          </p:cNvPr>
          <p:cNvSpPr>
            <a:spLocks noGrp="1"/>
          </p:cNvSpPr>
          <p:nvPr>
            <p:ph type="title"/>
          </p:nvPr>
        </p:nvSpPr>
        <p:spPr>
          <a:xfrm>
            <a:off x="487218" y="78798"/>
            <a:ext cx="10515600" cy="1325563"/>
          </a:xfrm>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4. Things go terribly wrong in marriage when we follow the following </a:t>
            </a:r>
            <a:r>
              <a:rPr kumimoji="0" lang="en-CA" sz="2800" b="1" i="1" u="none" strike="noStrike" kern="1200" cap="none" spc="0" normalizeH="0" baseline="0" noProof="0" dirty="0">
                <a:ln>
                  <a:noFill/>
                </a:ln>
                <a:solidFill>
                  <a:prstClr val="black"/>
                </a:solidFill>
                <a:effectLst/>
                <a:uLnTx/>
                <a:uFillTx/>
                <a:latin typeface="Calibri Light" panose="020F0302020204030204"/>
                <a:ea typeface="+mj-ea"/>
                <a:cs typeface="+mj-cs"/>
              </a:rPr>
              <a:t>deceitful agenda</a:t>
            </a:r>
            <a:endParaRPr lang="en-CA" dirty="0"/>
          </a:p>
        </p:txBody>
      </p:sp>
      <p:sp>
        <p:nvSpPr>
          <p:cNvPr id="3" name="Content Placeholder 2">
            <a:extLst>
              <a:ext uri="{FF2B5EF4-FFF2-40B4-BE49-F238E27FC236}">
                <a16:creationId xmlns:a16="http://schemas.microsoft.com/office/drawing/2014/main" id="{104EE2FE-9C2A-C5F4-AC2E-286C3CA0A648}"/>
              </a:ext>
            </a:extLst>
          </p:cNvPr>
          <p:cNvSpPr>
            <a:spLocks noGrp="1"/>
          </p:cNvSpPr>
          <p:nvPr>
            <p:ph idx="1"/>
          </p:nvPr>
        </p:nvSpPr>
        <p:spPr>
          <a:xfrm>
            <a:off x="637309" y="1349377"/>
            <a:ext cx="10917382" cy="5781964"/>
          </a:xfrm>
        </p:spPr>
        <p:txBody>
          <a:bodyPr>
            <a:normAutofit/>
          </a:bodyPr>
          <a:lstStyle/>
          <a:p>
            <a:pPr marL="514350" indent="-514350">
              <a:buAutoNum type="arabicParenR" startAt="7"/>
            </a:pPr>
            <a:r>
              <a:rPr lang="en-US" b="1" dirty="0"/>
              <a:t>We are temporarily satisfied through consuming  </a:t>
            </a:r>
            <a:r>
              <a:rPr lang="en-US" dirty="0"/>
              <a:t>- “and ate”</a:t>
            </a:r>
          </a:p>
          <a:p>
            <a:pPr marL="0" indent="0">
              <a:buNone/>
            </a:pPr>
            <a:endParaRPr lang="en-US" dirty="0"/>
          </a:p>
          <a:p>
            <a:pPr marL="0" indent="0">
              <a:buNone/>
            </a:pPr>
            <a:r>
              <a:rPr lang="en-US" dirty="0"/>
              <a:t> Ultimately, the desire to consume our way (1 John 2:15-17).    </a:t>
            </a:r>
          </a:p>
          <a:p>
            <a:pPr marL="0" indent="0">
              <a:buNone/>
            </a:pPr>
            <a:endParaRPr lang="en-US" dirty="0"/>
          </a:p>
          <a:p>
            <a:pPr marL="0" indent="0">
              <a:buNone/>
            </a:pPr>
            <a:r>
              <a:rPr lang="en-US" dirty="0"/>
              <a:t>She gives some of the fruit to her husband who was with her!!!!  Sin is accomplished and consumed in partnership!  There is no such thing as private destructive behavior. </a:t>
            </a:r>
          </a:p>
          <a:p>
            <a:pPr marL="0" indent="0">
              <a:buNone/>
            </a:pPr>
            <a:endParaRPr lang="en-US" dirty="0"/>
          </a:p>
          <a:p>
            <a:pPr marL="0" indent="0">
              <a:buNone/>
            </a:pPr>
            <a:r>
              <a:rPr lang="en-US" b="1" dirty="0">
                <a:solidFill>
                  <a:srgbClr val="00B050"/>
                </a:solidFill>
              </a:rPr>
              <a:t>What are the implications for marriage? </a:t>
            </a:r>
          </a:p>
          <a:p>
            <a:pPr marL="0" indent="0">
              <a:buNone/>
            </a:pPr>
            <a:endParaRPr lang="en-CA" dirty="0"/>
          </a:p>
        </p:txBody>
      </p:sp>
    </p:spTree>
    <p:extLst>
      <p:ext uri="{BB962C8B-B14F-4D97-AF65-F5344CB8AC3E}">
        <p14:creationId xmlns:p14="http://schemas.microsoft.com/office/powerpoint/2010/main" val="181456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C7DD-694A-BE3A-086A-FE17922FABDC}"/>
              </a:ext>
            </a:extLst>
          </p:cNvPr>
          <p:cNvSpPr>
            <a:spLocks noGrp="1"/>
          </p:cNvSpPr>
          <p:nvPr>
            <p:ph type="title"/>
          </p:nvPr>
        </p:nvSpPr>
        <p:spPr/>
        <p:txBody>
          <a:bodyPr>
            <a:normAutofit/>
          </a:bodyPr>
          <a:lstStyle/>
          <a:p>
            <a:r>
              <a:rPr lang="en-CA" sz="3600" b="1" dirty="0"/>
              <a:t>5. The results of things going terribly wrong: </a:t>
            </a:r>
          </a:p>
        </p:txBody>
      </p:sp>
      <p:sp>
        <p:nvSpPr>
          <p:cNvPr id="3" name="Content Placeholder 2">
            <a:extLst>
              <a:ext uri="{FF2B5EF4-FFF2-40B4-BE49-F238E27FC236}">
                <a16:creationId xmlns:a16="http://schemas.microsoft.com/office/drawing/2014/main" id="{CB4A36EC-EDFA-1139-1358-4133EA3203C1}"/>
              </a:ext>
            </a:extLst>
          </p:cNvPr>
          <p:cNvSpPr>
            <a:spLocks noGrp="1"/>
          </p:cNvSpPr>
          <p:nvPr>
            <p:ph idx="1"/>
          </p:nvPr>
        </p:nvSpPr>
        <p:spPr/>
        <p:txBody>
          <a:bodyPr/>
          <a:lstStyle/>
          <a:p>
            <a:r>
              <a:rPr lang="en-US" dirty="0"/>
              <a:t>Genesis 3:8 – “ And they heard the sound of the LORD God walking in the garden in the cool of the day, and the man and his wife hid themselves from the presence of the LORD God among the trees of the garden”. </a:t>
            </a:r>
          </a:p>
          <a:p>
            <a:endParaRPr lang="en-US" dirty="0"/>
          </a:p>
          <a:p>
            <a:pPr marL="0" indent="0">
              <a:buNone/>
            </a:pPr>
            <a:endParaRPr lang="en-CA" dirty="0"/>
          </a:p>
        </p:txBody>
      </p:sp>
    </p:spTree>
    <p:extLst>
      <p:ext uri="{BB962C8B-B14F-4D97-AF65-F5344CB8AC3E}">
        <p14:creationId xmlns:p14="http://schemas.microsoft.com/office/powerpoint/2010/main" val="327972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35D4B-E3A2-F652-3FCF-CA875F192A46}"/>
              </a:ext>
            </a:extLst>
          </p:cNvPr>
          <p:cNvSpPr>
            <a:spLocks noGrp="1"/>
          </p:cNvSpPr>
          <p:nvPr>
            <p:ph type="title"/>
          </p:nvPr>
        </p:nvSpPr>
        <p:spPr/>
        <p:txBody>
          <a:bodyPr>
            <a:normAutofit/>
          </a:bodyPr>
          <a:lstStyle/>
          <a:p>
            <a:r>
              <a:rPr lang="en-CA" sz="2800" b="1" dirty="0"/>
              <a:t>1) Marriage is characterized by </a:t>
            </a:r>
            <a:r>
              <a:rPr lang="en-CA" sz="2800" b="1" dirty="0">
                <a:solidFill>
                  <a:srgbClr val="C00000"/>
                </a:solidFill>
              </a:rPr>
              <a:t>S.I.N.</a:t>
            </a:r>
          </a:p>
        </p:txBody>
      </p:sp>
      <p:sp>
        <p:nvSpPr>
          <p:cNvPr id="3" name="Content Placeholder 2">
            <a:extLst>
              <a:ext uri="{FF2B5EF4-FFF2-40B4-BE49-F238E27FC236}">
                <a16:creationId xmlns:a16="http://schemas.microsoft.com/office/drawing/2014/main" id="{ED53EA47-55D9-DA06-FD0D-F4BB2460E1A6}"/>
              </a:ext>
            </a:extLst>
          </p:cNvPr>
          <p:cNvSpPr>
            <a:spLocks noGrp="1"/>
          </p:cNvSpPr>
          <p:nvPr>
            <p:ph idx="1"/>
          </p:nvPr>
        </p:nvSpPr>
        <p:spPr>
          <a:xfrm>
            <a:off x="838200" y="1825624"/>
            <a:ext cx="10515600" cy="5032375"/>
          </a:xfrm>
        </p:spPr>
        <p:txBody>
          <a:bodyPr>
            <a:normAutofit fontScale="85000" lnSpcReduction="20000"/>
          </a:bodyPr>
          <a:lstStyle/>
          <a:p>
            <a:pPr algn="just">
              <a:lnSpc>
                <a:spcPct val="150000"/>
              </a:lnSpc>
              <a:spcBef>
                <a:spcPts val="1000"/>
              </a:spcBef>
            </a:pPr>
            <a:r>
              <a:rPr lang="en-CA" sz="2800" kern="1200" dirty="0">
                <a:solidFill>
                  <a:srgbClr val="000000"/>
                </a:solidFill>
                <a:effectLst/>
                <a:latin typeface="Calibri" panose="020F0502020204030204" pitchFamily="34" charset="0"/>
                <a:ea typeface="+mn-ea"/>
                <a:cs typeface="+mn-cs"/>
              </a:rPr>
              <a:t>S.I.N. is </a:t>
            </a:r>
            <a:r>
              <a:rPr lang="en-CA" sz="2800" b="1" kern="1200" dirty="0">
                <a:solidFill>
                  <a:srgbClr val="000000"/>
                </a:solidFill>
                <a:effectLst/>
                <a:latin typeface="Calibri" panose="020F0502020204030204" pitchFamily="34" charset="0"/>
                <a:ea typeface="+mn-ea"/>
                <a:cs typeface="+mn-cs"/>
              </a:rPr>
              <a:t>strategically substituted</a:t>
            </a:r>
            <a:r>
              <a:rPr lang="en-CA" sz="2800" kern="1200" dirty="0">
                <a:solidFill>
                  <a:srgbClr val="000000"/>
                </a:solidFill>
                <a:effectLst/>
                <a:latin typeface="Calibri" panose="020F0502020204030204" pitchFamily="34" charset="0"/>
                <a:ea typeface="+mn-ea"/>
                <a:cs typeface="+mn-cs"/>
              </a:rPr>
              <a:t> (subtle and sabotaging strategies) an authentic and meaningful relationship with God and significant relationships we know we should be building into, for shallow, superficial Presenting selves.</a:t>
            </a:r>
            <a:endParaRPr lang="en-CA" sz="2800" dirty="0">
              <a:effectLst/>
              <a:latin typeface="Times New Roman" panose="02020603050405020304" pitchFamily="18" charset="0"/>
              <a:ea typeface="Times New Roman" panose="02020603050405020304" pitchFamily="18" charset="0"/>
            </a:endParaRPr>
          </a:p>
          <a:p>
            <a:pPr algn="just">
              <a:lnSpc>
                <a:spcPct val="150000"/>
              </a:lnSpc>
              <a:spcBef>
                <a:spcPts val="1000"/>
              </a:spcBef>
            </a:pPr>
            <a:r>
              <a:rPr lang="en-CA" sz="2800" b="1" kern="1200" dirty="0">
                <a:solidFill>
                  <a:srgbClr val="000000"/>
                </a:solidFill>
                <a:effectLst/>
                <a:latin typeface="Calibri" panose="020F0502020204030204" pitchFamily="34" charset="0"/>
                <a:ea typeface="+mn-ea"/>
                <a:cs typeface="+mn-cs"/>
              </a:rPr>
              <a:t>Individualistically</a:t>
            </a:r>
            <a:r>
              <a:rPr lang="en-CA" sz="2800" kern="1200" dirty="0">
                <a:solidFill>
                  <a:srgbClr val="000000"/>
                </a:solidFill>
                <a:effectLst/>
                <a:latin typeface="Calibri" panose="020F0502020204030204" pitchFamily="34" charset="0"/>
                <a:ea typeface="+mn-ea"/>
                <a:cs typeface="+mn-cs"/>
              </a:rPr>
              <a:t> isolating ourself and individually making idols of the heart to replace God and real relationships. Thus</a:t>
            </a:r>
            <a:endParaRPr lang="en-CA" sz="2800" dirty="0">
              <a:effectLst/>
              <a:latin typeface="Times New Roman" panose="02020603050405020304" pitchFamily="18" charset="0"/>
              <a:ea typeface="Times New Roman" panose="02020603050405020304" pitchFamily="18" charset="0"/>
            </a:endParaRPr>
          </a:p>
          <a:p>
            <a:pPr algn="just">
              <a:lnSpc>
                <a:spcPct val="150000"/>
              </a:lnSpc>
              <a:spcBef>
                <a:spcPts val="1000"/>
              </a:spcBef>
            </a:pPr>
            <a:r>
              <a:rPr lang="en-CA" sz="2800" b="1" kern="1200" dirty="0">
                <a:solidFill>
                  <a:srgbClr val="000000"/>
                </a:solidFill>
                <a:effectLst/>
                <a:latin typeface="Calibri" panose="020F0502020204030204" pitchFamily="34" charset="0"/>
                <a:ea typeface="+mn-ea"/>
                <a:cs typeface="+mn-cs"/>
              </a:rPr>
              <a:t>Negatively navigating</a:t>
            </a:r>
            <a:r>
              <a:rPr lang="en-CA" sz="2800" kern="1200" dirty="0">
                <a:solidFill>
                  <a:srgbClr val="000000"/>
                </a:solidFill>
                <a:effectLst/>
                <a:latin typeface="Calibri" panose="020F0502020204030204" pitchFamily="34" charset="0"/>
                <a:ea typeface="+mn-ea"/>
                <a:cs typeface="+mn-cs"/>
              </a:rPr>
              <a:t> our world our way, thus missing the blessings of God’s original design. </a:t>
            </a:r>
            <a:endParaRPr lang="en-CA" sz="2800" dirty="0">
              <a:effectLst/>
              <a:latin typeface="Times New Roman" panose="02020603050405020304" pitchFamily="18" charset="0"/>
              <a:ea typeface="Times New Roman" panose="02020603050405020304" pitchFamily="18" charset="0"/>
            </a:endParaRPr>
          </a:p>
          <a:p>
            <a:pPr>
              <a:lnSpc>
                <a:spcPct val="150000"/>
              </a:lnSpc>
            </a:pPr>
            <a:r>
              <a:rPr lang="en-US" sz="2800" dirty="0">
                <a:effectLst/>
                <a:latin typeface="Calibri" panose="020F0502020204030204" pitchFamily="34" charset="0"/>
                <a:ea typeface="Calibri" panose="020F0502020204030204" pitchFamily="34" charset="0"/>
              </a:rPr>
              <a:t>We therefore preoccupy ourselves with our own agenda being dull to the conviction of God and His presence. </a:t>
            </a:r>
            <a:endParaRPr lang="en-CA" sz="2800" dirty="0">
              <a:effectLst/>
              <a:latin typeface="Times New Roman" panose="02020603050405020304" pitchFamily="18" charset="0"/>
              <a:ea typeface="Times New Roman" panose="02020603050405020304" pitchFamily="18" charset="0"/>
            </a:endParaRPr>
          </a:p>
          <a:p>
            <a:endParaRPr lang="en-CA" dirty="0"/>
          </a:p>
        </p:txBody>
      </p:sp>
    </p:spTree>
    <p:extLst>
      <p:ext uri="{BB962C8B-B14F-4D97-AF65-F5344CB8AC3E}">
        <p14:creationId xmlns:p14="http://schemas.microsoft.com/office/powerpoint/2010/main" val="405060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8721-0A5A-3599-5375-0C7E2C0BBCE6}"/>
              </a:ext>
            </a:extLst>
          </p:cNvPr>
          <p:cNvSpPr>
            <a:spLocks noGrp="1"/>
          </p:cNvSpPr>
          <p:nvPr>
            <p:ph type="title"/>
          </p:nvPr>
        </p:nvSpPr>
        <p:spPr/>
        <p:txBody>
          <a:bodyPr>
            <a:normAutofit/>
          </a:bodyPr>
          <a:lstStyle/>
          <a:p>
            <a:r>
              <a:rPr lang="en-CA" sz="2800" b="1" dirty="0"/>
              <a:t>2) Husbands and wives sense legitimate guilt and forensic shame…but attempt to what it takes to cover and conceal this guilt and shame</a:t>
            </a:r>
          </a:p>
        </p:txBody>
      </p:sp>
      <p:sp>
        <p:nvSpPr>
          <p:cNvPr id="3" name="Content Placeholder 2">
            <a:extLst>
              <a:ext uri="{FF2B5EF4-FFF2-40B4-BE49-F238E27FC236}">
                <a16:creationId xmlns:a16="http://schemas.microsoft.com/office/drawing/2014/main" id="{7C95431F-A064-E2B6-9A35-64FF41DBF78E}"/>
              </a:ext>
            </a:extLst>
          </p:cNvPr>
          <p:cNvSpPr>
            <a:spLocks noGrp="1"/>
          </p:cNvSpPr>
          <p:nvPr>
            <p:ph idx="1"/>
          </p:nvPr>
        </p:nvSpPr>
        <p:spPr>
          <a:xfrm>
            <a:off x="598054" y="1690688"/>
            <a:ext cx="10515600" cy="5004666"/>
          </a:xfrm>
        </p:spPr>
        <p:txBody>
          <a:bodyPr>
            <a:normAutofit/>
          </a:bodyPr>
          <a:lstStyle/>
          <a:p>
            <a:r>
              <a:rPr lang="en-US" dirty="0"/>
              <a:t>“Then the </a:t>
            </a:r>
            <a:r>
              <a:rPr lang="en-US" dirty="0">
                <a:solidFill>
                  <a:srgbClr val="C00000"/>
                </a:solidFill>
              </a:rPr>
              <a:t>eyes of both were opened</a:t>
            </a:r>
            <a:r>
              <a:rPr lang="en-US" dirty="0"/>
              <a:t>, and they </a:t>
            </a:r>
            <a:r>
              <a:rPr lang="en-US" dirty="0">
                <a:solidFill>
                  <a:srgbClr val="C00000"/>
                </a:solidFill>
              </a:rPr>
              <a:t>knew</a:t>
            </a:r>
            <a:r>
              <a:rPr lang="en-US" dirty="0"/>
              <a:t> that they were </a:t>
            </a:r>
            <a:r>
              <a:rPr lang="en-US" dirty="0">
                <a:solidFill>
                  <a:srgbClr val="C00000"/>
                </a:solidFill>
              </a:rPr>
              <a:t>naked</a:t>
            </a:r>
            <a:r>
              <a:rPr lang="en-US" dirty="0"/>
              <a:t>. And they sewed fig leaves together and made themselves loincloths”  (Genesis 3:7)</a:t>
            </a:r>
          </a:p>
          <a:p>
            <a:pPr marL="0" indent="0">
              <a:buNone/>
            </a:pPr>
            <a:endParaRPr lang="en-US" dirty="0"/>
          </a:p>
          <a:p>
            <a:r>
              <a:rPr lang="en-US" dirty="0"/>
              <a:t>“Then the eyes of both of them were opened….”     </a:t>
            </a:r>
            <a:r>
              <a:rPr lang="en-US" i="1" dirty="0"/>
              <a:t>The opening of the eyes did not produce freedom but a sense of exposure and shame</a:t>
            </a:r>
            <a:r>
              <a:rPr lang="en-US" dirty="0"/>
              <a:t>.  </a:t>
            </a:r>
          </a:p>
          <a:p>
            <a:endParaRPr lang="en-US" dirty="0"/>
          </a:p>
          <a:p>
            <a:r>
              <a:rPr lang="en-US" dirty="0"/>
              <a:t>Their</a:t>
            </a:r>
            <a:r>
              <a:rPr lang="en-US" dirty="0">
                <a:solidFill>
                  <a:srgbClr val="C00000"/>
                </a:solidFill>
              </a:rPr>
              <a:t> identity</a:t>
            </a:r>
            <a:r>
              <a:rPr lang="en-US" dirty="0"/>
              <a:t> will be forever tainted with </a:t>
            </a:r>
            <a:r>
              <a:rPr lang="en-US" dirty="0">
                <a:solidFill>
                  <a:srgbClr val="C00000"/>
                </a:solidFill>
              </a:rPr>
              <a:t>shame</a:t>
            </a:r>
            <a:r>
              <a:rPr lang="en-US" dirty="0"/>
              <a:t>, unable to look at one another as whole people. </a:t>
            </a:r>
          </a:p>
          <a:p>
            <a:endParaRPr lang="en-US" dirty="0"/>
          </a:p>
        </p:txBody>
      </p:sp>
    </p:spTree>
    <p:extLst>
      <p:ext uri="{BB962C8B-B14F-4D97-AF65-F5344CB8AC3E}">
        <p14:creationId xmlns:p14="http://schemas.microsoft.com/office/powerpoint/2010/main" val="341035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FD5C-9B27-A23A-A2AC-DE6A6CE1C857}"/>
              </a:ext>
            </a:extLst>
          </p:cNvPr>
          <p:cNvSpPr>
            <a:spLocks noGrp="1"/>
          </p:cNvSpPr>
          <p:nvPr>
            <p:ph type="title"/>
          </p:nvPr>
        </p:nvSpPr>
        <p:spPr>
          <a:xfrm>
            <a:off x="745836" y="605270"/>
            <a:ext cx="10515600" cy="1325563"/>
          </a:xfrm>
        </p:spPr>
        <p:txBody>
          <a:bodyPr>
            <a:normAutofit fontScale="90000"/>
          </a:bodyPr>
          <a:lstStyle/>
          <a:p>
            <a:r>
              <a:rPr lang="en-US" sz="3100" dirty="0"/>
              <a:t>3)  Husband and wives become deceived when they give  all their energy and strategies to </a:t>
            </a:r>
            <a:r>
              <a:rPr lang="en-US" sz="3100" b="1" i="1" dirty="0"/>
              <a:t>finding immediate, desperate solutions to cover themselves BEFORE one another! </a:t>
            </a:r>
            <a:r>
              <a:rPr lang="en-US" sz="3100" dirty="0"/>
              <a:t>Their entire focus was on one another horizontally. </a:t>
            </a:r>
            <a:br>
              <a:rPr lang="en-US" dirty="0"/>
            </a:br>
            <a:endParaRPr lang="en-CA" dirty="0"/>
          </a:p>
        </p:txBody>
      </p:sp>
      <p:sp>
        <p:nvSpPr>
          <p:cNvPr id="3" name="Content Placeholder 2">
            <a:extLst>
              <a:ext uri="{FF2B5EF4-FFF2-40B4-BE49-F238E27FC236}">
                <a16:creationId xmlns:a16="http://schemas.microsoft.com/office/drawing/2014/main" id="{B6D64167-CC24-82CA-3829-4A2D83B5D754}"/>
              </a:ext>
            </a:extLst>
          </p:cNvPr>
          <p:cNvSpPr>
            <a:spLocks noGrp="1"/>
          </p:cNvSpPr>
          <p:nvPr>
            <p:ph idx="1"/>
          </p:nvPr>
        </p:nvSpPr>
        <p:spPr>
          <a:xfrm>
            <a:off x="607291" y="2028825"/>
            <a:ext cx="10515600" cy="5120120"/>
          </a:xfrm>
        </p:spPr>
        <p:txBody>
          <a:bodyPr>
            <a:normAutofit/>
          </a:bodyPr>
          <a:lstStyle/>
          <a:p>
            <a:endParaRPr lang="en-CA" dirty="0"/>
          </a:p>
          <a:p>
            <a:r>
              <a:rPr lang="en-CA" dirty="0"/>
              <a:t>Yet no matter how they tried to cover themselves….they still remain “naked” – spiritually, relationally, cognitively and emotionally before God and one another. </a:t>
            </a:r>
          </a:p>
        </p:txBody>
      </p:sp>
    </p:spTree>
    <p:extLst>
      <p:ext uri="{BB962C8B-B14F-4D97-AF65-F5344CB8AC3E}">
        <p14:creationId xmlns:p14="http://schemas.microsoft.com/office/powerpoint/2010/main" val="407996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F4FA7-F3B0-C4F4-0438-B8B6B7753F4A}"/>
              </a:ext>
            </a:extLst>
          </p:cNvPr>
          <p:cNvSpPr>
            <a:spLocks noGrp="1"/>
          </p:cNvSpPr>
          <p:nvPr>
            <p:ph type="title"/>
          </p:nvPr>
        </p:nvSpPr>
        <p:spPr>
          <a:xfrm>
            <a:off x="755073" y="245052"/>
            <a:ext cx="10515600" cy="1325563"/>
          </a:xfrm>
        </p:spPr>
        <p:txBody>
          <a:bodyPr>
            <a:normAutofit/>
          </a:bodyPr>
          <a:lstStyle/>
          <a:p>
            <a:r>
              <a:rPr lang="en-CA" sz="2800" dirty="0"/>
              <a:t>4) Husbands and wives have a clear awareness that they had a defiled “conscience”  - </a:t>
            </a:r>
            <a:r>
              <a:rPr lang="en-CA" sz="2800" b="1" i="1" dirty="0"/>
              <a:t>No amount of external concealment and covering does away with inner shame</a:t>
            </a:r>
            <a:r>
              <a:rPr lang="en-CA" sz="2800" dirty="0"/>
              <a:t>. </a:t>
            </a:r>
          </a:p>
        </p:txBody>
      </p:sp>
      <p:sp>
        <p:nvSpPr>
          <p:cNvPr id="3" name="Content Placeholder 2">
            <a:extLst>
              <a:ext uri="{FF2B5EF4-FFF2-40B4-BE49-F238E27FC236}">
                <a16:creationId xmlns:a16="http://schemas.microsoft.com/office/drawing/2014/main" id="{D3088857-1F88-F580-4B36-06B7826FC618}"/>
              </a:ext>
            </a:extLst>
          </p:cNvPr>
          <p:cNvSpPr>
            <a:spLocks noGrp="1"/>
          </p:cNvSpPr>
          <p:nvPr>
            <p:ph idx="1"/>
          </p:nvPr>
        </p:nvSpPr>
        <p:spPr>
          <a:xfrm>
            <a:off x="838200" y="1959552"/>
            <a:ext cx="10515600" cy="4898448"/>
          </a:xfrm>
        </p:spPr>
        <p:txBody>
          <a:bodyPr>
            <a:normAutofit/>
          </a:bodyPr>
          <a:lstStyle/>
          <a:p>
            <a:r>
              <a:rPr lang="en-US" dirty="0"/>
              <a:t>And they heard the sound of the LORD God …” (Genesis 3:8)</a:t>
            </a:r>
          </a:p>
          <a:p>
            <a:endParaRPr lang="en-US" dirty="0"/>
          </a:p>
          <a:p>
            <a:r>
              <a:rPr lang="en-US" dirty="0"/>
              <a:t>“The hearing the “sound” of God coming is a further conviction of their </a:t>
            </a:r>
            <a:r>
              <a:rPr lang="en-US" dirty="0">
                <a:solidFill>
                  <a:srgbClr val="C00000"/>
                </a:solidFill>
              </a:rPr>
              <a:t>conscience</a:t>
            </a:r>
            <a:r>
              <a:rPr lang="en-US" dirty="0"/>
              <a:t> that they had disobeyed and God is coming in judgement. </a:t>
            </a:r>
          </a:p>
          <a:p>
            <a:endParaRPr lang="en-US" dirty="0"/>
          </a:p>
          <a:p>
            <a:r>
              <a:rPr lang="en-US" dirty="0"/>
              <a:t>They are </a:t>
            </a:r>
            <a:r>
              <a:rPr lang="en-US" b="1" dirty="0"/>
              <a:t>not free </a:t>
            </a:r>
            <a:r>
              <a:rPr lang="en-US" dirty="0"/>
              <a:t>but </a:t>
            </a:r>
            <a:r>
              <a:rPr lang="en-US" b="1" i="1" dirty="0"/>
              <a:t>strategically running from God</a:t>
            </a:r>
            <a:r>
              <a:rPr lang="en-US" dirty="0"/>
              <a:t>. </a:t>
            </a:r>
          </a:p>
          <a:p>
            <a:endParaRPr lang="en-US" dirty="0"/>
          </a:p>
          <a:p>
            <a:pPr marL="0" indent="0">
              <a:buNone/>
            </a:pPr>
            <a:endParaRPr lang="en-CA" dirty="0"/>
          </a:p>
        </p:txBody>
      </p:sp>
    </p:spTree>
    <p:extLst>
      <p:ext uri="{BB962C8B-B14F-4D97-AF65-F5344CB8AC3E}">
        <p14:creationId xmlns:p14="http://schemas.microsoft.com/office/powerpoint/2010/main" val="184148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1E0E7-BDA7-D0DB-1BBD-0C5DF73044A2}"/>
              </a:ext>
            </a:extLst>
          </p:cNvPr>
          <p:cNvSpPr>
            <a:spLocks noGrp="1"/>
          </p:cNvSpPr>
          <p:nvPr>
            <p:ph type="title"/>
          </p:nvPr>
        </p:nvSpPr>
        <p:spPr/>
        <p:txBody>
          <a:bodyPr>
            <a:normAutofit/>
          </a:bodyPr>
          <a:lstStyle/>
          <a:p>
            <a:r>
              <a:rPr lang="en-CA" sz="2800" dirty="0"/>
              <a:t>5) Husbands will have to </a:t>
            </a:r>
            <a:r>
              <a:rPr lang="en-CA" sz="2800" dirty="0">
                <a:solidFill>
                  <a:srgbClr val="C00000"/>
                </a:solidFill>
              </a:rPr>
              <a:t>confront their sin</a:t>
            </a:r>
            <a:r>
              <a:rPr lang="en-CA" sz="2800" dirty="0"/>
              <a:t>…even though they will not naturally want to</a:t>
            </a:r>
          </a:p>
        </p:txBody>
      </p:sp>
      <p:sp>
        <p:nvSpPr>
          <p:cNvPr id="3" name="Content Placeholder 2">
            <a:extLst>
              <a:ext uri="{FF2B5EF4-FFF2-40B4-BE49-F238E27FC236}">
                <a16:creationId xmlns:a16="http://schemas.microsoft.com/office/drawing/2014/main" id="{69551EC4-E85F-EF8E-DEE5-C2B75F8B3D98}"/>
              </a:ext>
            </a:extLst>
          </p:cNvPr>
          <p:cNvSpPr>
            <a:spLocks noGrp="1"/>
          </p:cNvSpPr>
          <p:nvPr>
            <p:ph idx="1"/>
          </p:nvPr>
        </p:nvSpPr>
        <p:spPr/>
        <p:txBody>
          <a:bodyPr>
            <a:normAutofit fontScale="92500" lnSpcReduction="10000"/>
          </a:bodyPr>
          <a:lstStyle/>
          <a:p>
            <a:pPr marL="457200">
              <a:lnSpc>
                <a:spcPct val="90000"/>
              </a:lnSpc>
              <a:spcBef>
                <a:spcPts val="1000"/>
              </a:spcBef>
            </a:pPr>
            <a:r>
              <a:rPr lang="en-CA" sz="2800" kern="1200" dirty="0">
                <a:solidFill>
                  <a:srgbClr val="000000"/>
                </a:solidFill>
                <a:effectLst/>
                <a:latin typeface="Calibri" panose="020F0502020204030204" pitchFamily="34" charset="0"/>
                <a:ea typeface="+mn-ea"/>
                <a:cs typeface="+mn-cs"/>
              </a:rPr>
              <a:t>Genesis 3:9-10</a:t>
            </a:r>
            <a:r>
              <a:rPr lang="en-CA" sz="2800" b="1" i="1" kern="1200" dirty="0">
                <a:solidFill>
                  <a:srgbClr val="000000"/>
                </a:solidFill>
                <a:effectLst/>
                <a:latin typeface="Calibri" panose="020F0502020204030204" pitchFamily="34" charset="0"/>
                <a:ea typeface="+mn-ea"/>
                <a:cs typeface="+mn-cs"/>
              </a:rPr>
              <a:t> – “</a:t>
            </a:r>
            <a:r>
              <a:rPr lang="en-US" sz="2800" b="1" baseline="30000" dirty="0">
                <a:effectLst/>
                <a:latin typeface="Calibri" panose="020F0502020204030204" pitchFamily="34" charset="0"/>
                <a:ea typeface="Calibri" panose="020F0502020204030204" pitchFamily="34" charset="0"/>
              </a:rPr>
              <a:t> </a:t>
            </a:r>
            <a:r>
              <a:rPr lang="en-US" sz="2800" dirty="0">
                <a:effectLst/>
                <a:latin typeface="Calibri" panose="020F0502020204030204" pitchFamily="34" charset="0"/>
                <a:ea typeface="Calibri" panose="020F0502020204030204" pitchFamily="34" charset="0"/>
              </a:rPr>
              <a:t>But the </a:t>
            </a:r>
            <a:r>
              <a:rPr lang="en-US" sz="2800" cap="small" dirty="0">
                <a:effectLst/>
                <a:latin typeface="Calibri" panose="020F0502020204030204" pitchFamily="34" charset="0"/>
                <a:ea typeface="Calibri" panose="020F0502020204030204" pitchFamily="34" charset="0"/>
              </a:rPr>
              <a:t>Lord</a:t>
            </a:r>
            <a:r>
              <a:rPr lang="en-US" sz="2800" dirty="0">
                <a:effectLst/>
                <a:latin typeface="Calibri" panose="020F0502020204030204" pitchFamily="34" charset="0"/>
                <a:ea typeface="Calibri" panose="020F0502020204030204" pitchFamily="34" charset="0"/>
              </a:rPr>
              <a:t> God called to the man and said to him, “Where are you? 10 And he said, “I heard the sound of you in the garden, and I was afraid, because I was naked, and I hid myself.”</a:t>
            </a:r>
            <a:endParaRPr lang="en-CA" sz="2800" dirty="0">
              <a:effectLst/>
              <a:latin typeface="Times New Roman" panose="02020603050405020304" pitchFamily="18" charset="0"/>
              <a:ea typeface="Times New Roman" panose="02020603050405020304" pitchFamily="18" charset="0"/>
            </a:endParaRPr>
          </a:p>
          <a:p>
            <a:endParaRPr lang="en-CA" dirty="0"/>
          </a:p>
          <a:p>
            <a:r>
              <a:rPr lang="en-US" b="1" i="1" dirty="0"/>
              <a:t>God comes as a gentle father seeking His children </a:t>
            </a:r>
            <a:r>
              <a:rPr lang="en-US" dirty="0"/>
              <a:t>.  This should not be equated with a permissive father who ignores the destructive attitudes and actions of his children. </a:t>
            </a:r>
          </a:p>
          <a:p>
            <a:endParaRPr lang="en-US" dirty="0"/>
          </a:p>
          <a:p>
            <a:r>
              <a:rPr lang="en-US" dirty="0"/>
              <a:t>On the contrary He comes to uncover the deeds of which is intended to affect a time of teaching and training “permits the guilty to witness against themselves by their own admissions</a:t>
            </a:r>
            <a:endParaRPr lang="en-CA" dirty="0"/>
          </a:p>
        </p:txBody>
      </p:sp>
    </p:spTree>
    <p:extLst>
      <p:ext uri="{BB962C8B-B14F-4D97-AF65-F5344CB8AC3E}">
        <p14:creationId xmlns:p14="http://schemas.microsoft.com/office/powerpoint/2010/main" val="92000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DADC3-4146-54D1-ED3B-8072303F2CE1}"/>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5) Husbands will have to </a:t>
            </a:r>
            <a:r>
              <a:rPr kumimoji="0" lang="en-CA" sz="2800" b="0" i="0" u="none" strike="noStrike" kern="1200" cap="none" spc="0" normalizeH="0" baseline="0" noProof="0" dirty="0">
                <a:ln>
                  <a:noFill/>
                </a:ln>
                <a:solidFill>
                  <a:srgbClr val="C00000"/>
                </a:solidFill>
                <a:effectLst/>
                <a:uLnTx/>
                <a:uFillTx/>
                <a:latin typeface="Calibri Light" panose="020F0302020204030204"/>
                <a:ea typeface="+mj-ea"/>
                <a:cs typeface="+mj-cs"/>
              </a:rPr>
              <a:t>confront their sin</a:t>
            </a:r>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…even though they will not naturally want to</a:t>
            </a:r>
            <a:endParaRPr lang="en-CA" dirty="0"/>
          </a:p>
        </p:txBody>
      </p:sp>
      <p:sp>
        <p:nvSpPr>
          <p:cNvPr id="3" name="Content Placeholder 2">
            <a:extLst>
              <a:ext uri="{FF2B5EF4-FFF2-40B4-BE49-F238E27FC236}">
                <a16:creationId xmlns:a16="http://schemas.microsoft.com/office/drawing/2014/main" id="{69331F0F-98B2-65D3-5B6F-BF02740D9489}"/>
              </a:ext>
            </a:extLst>
          </p:cNvPr>
          <p:cNvSpPr>
            <a:spLocks noGrp="1"/>
          </p:cNvSpPr>
          <p:nvPr>
            <p:ph idx="1"/>
          </p:nvPr>
        </p:nvSpPr>
        <p:spPr>
          <a:xfrm>
            <a:off x="838200" y="1825624"/>
            <a:ext cx="10515600" cy="4935393"/>
          </a:xfrm>
        </p:spPr>
        <p:txBody>
          <a:bodyPr>
            <a:normAutofit fontScale="77500" lnSpcReduction="20000"/>
          </a:bodyPr>
          <a:lstStyle/>
          <a:p>
            <a:r>
              <a:rPr lang="en-CA" dirty="0"/>
              <a:t>God confronts Adam, the husband, directly!  “Where are you?”</a:t>
            </a:r>
          </a:p>
          <a:p>
            <a:endParaRPr lang="en-CA" dirty="0"/>
          </a:p>
          <a:p>
            <a:r>
              <a:rPr lang="en-CA" dirty="0"/>
              <a:t>This is not a geographical question?  It is a Spiritual-Relational question.  God created Adam to Represent God’s Agenda. </a:t>
            </a:r>
          </a:p>
          <a:p>
            <a:endParaRPr lang="en-CA" dirty="0"/>
          </a:p>
          <a:p>
            <a:r>
              <a:rPr lang="en-US" dirty="0"/>
              <a:t>“Naked” carries the same idea as in verse Genesis 3:7: a sense of powerlessness, humiliation, insecurity, which explain why Adam could not enjoy a “face to face” relationship that he once did.  </a:t>
            </a:r>
          </a:p>
          <a:p>
            <a:endParaRPr lang="en-US" dirty="0"/>
          </a:p>
          <a:p>
            <a:r>
              <a:rPr lang="en-US" dirty="0"/>
              <a:t>The only futile strategy he assumed he could take was one of </a:t>
            </a:r>
            <a:r>
              <a:rPr lang="en-US" b="1" i="1" dirty="0"/>
              <a:t>self-preservation, to hide</a:t>
            </a:r>
            <a:r>
              <a:rPr lang="en-US" dirty="0"/>
              <a:t>. </a:t>
            </a:r>
            <a:r>
              <a:rPr lang="en-US" dirty="0">
                <a:solidFill>
                  <a:srgbClr val="C00000"/>
                </a:solidFill>
              </a:rPr>
              <a:t>Shame caused him to react when confronted with not just what he  had done, but more significantly with who he was BEFORE God</a:t>
            </a:r>
            <a:r>
              <a:rPr lang="en-US" dirty="0"/>
              <a:t>. </a:t>
            </a:r>
          </a:p>
          <a:p>
            <a:endParaRPr lang="en-US" dirty="0"/>
          </a:p>
          <a:p>
            <a:r>
              <a:rPr lang="en-US" dirty="0"/>
              <a:t>A man will do what it takes to “hide” and cover his shame. He will withdraw, avoid and remain silent. Then make excuses for himself. </a:t>
            </a:r>
            <a:endParaRPr lang="en-CA" dirty="0"/>
          </a:p>
        </p:txBody>
      </p:sp>
    </p:spTree>
    <p:extLst>
      <p:ext uri="{BB962C8B-B14F-4D97-AF65-F5344CB8AC3E}">
        <p14:creationId xmlns:p14="http://schemas.microsoft.com/office/powerpoint/2010/main" val="3508996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D4E86-EDF4-4E78-9EDB-C05173C19063}"/>
              </a:ext>
            </a:extLst>
          </p:cNvPr>
          <p:cNvSpPr>
            <a:spLocks noGrp="1"/>
          </p:cNvSpPr>
          <p:nvPr>
            <p:ph type="title"/>
          </p:nvPr>
        </p:nvSpPr>
        <p:spPr>
          <a:xfrm>
            <a:off x="838200" y="0"/>
            <a:ext cx="10515600" cy="1325563"/>
          </a:xfrm>
        </p:spPr>
        <p:txBody>
          <a:bodyPr>
            <a:normAutofit/>
          </a:bodyPr>
          <a:lstStyle/>
          <a:p>
            <a:r>
              <a:rPr lang="en-CA" sz="2800" dirty="0"/>
              <a:t>1) Satan </a:t>
            </a:r>
            <a:r>
              <a:rPr lang="en-CA" sz="2800" b="1" dirty="0"/>
              <a:t>is real</a:t>
            </a:r>
          </a:p>
        </p:txBody>
      </p:sp>
      <p:sp>
        <p:nvSpPr>
          <p:cNvPr id="3" name="Content Placeholder 2">
            <a:extLst>
              <a:ext uri="{FF2B5EF4-FFF2-40B4-BE49-F238E27FC236}">
                <a16:creationId xmlns:a16="http://schemas.microsoft.com/office/drawing/2014/main" id="{E0422830-B9FF-92B2-F310-D1052B11806F}"/>
              </a:ext>
            </a:extLst>
          </p:cNvPr>
          <p:cNvSpPr>
            <a:spLocks noGrp="1"/>
          </p:cNvSpPr>
          <p:nvPr>
            <p:ph idx="1"/>
          </p:nvPr>
        </p:nvSpPr>
        <p:spPr>
          <a:xfrm>
            <a:off x="838200" y="1219200"/>
            <a:ext cx="10515600" cy="5638800"/>
          </a:xfrm>
        </p:spPr>
        <p:txBody>
          <a:bodyPr>
            <a:normAutofit fontScale="85000" lnSpcReduction="20000"/>
          </a:bodyPr>
          <a:lstStyle/>
          <a:p>
            <a:pPr marL="180340">
              <a:lnSpc>
                <a:spcPct val="107000"/>
              </a:lnSpc>
            </a:pPr>
            <a:r>
              <a:rPr lang="en-CA" sz="2800" dirty="0">
                <a:effectLst/>
                <a:latin typeface="Calibri" panose="020F0502020204030204" pitchFamily="34" charset="0"/>
                <a:ea typeface="Calibri" panose="020F0502020204030204" pitchFamily="34" charset="0"/>
                <a:cs typeface="Times New Roman" panose="02020603050405020304" pitchFamily="18" charset="0"/>
              </a:rPr>
              <a:t>Revelation 12:9 – “9 And the great dragon was thrown down, that </a:t>
            </a:r>
            <a:r>
              <a:rPr lang="en-CA" sz="2800" b="1" i="1" u="sng" dirty="0">
                <a:effectLst/>
                <a:latin typeface="Calibri" panose="020F0502020204030204" pitchFamily="34" charset="0"/>
                <a:ea typeface="Calibri" panose="020F0502020204030204" pitchFamily="34" charset="0"/>
                <a:cs typeface="Times New Roman" panose="02020603050405020304" pitchFamily="18" charset="0"/>
              </a:rPr>
              <a:t>ancient serpent</a:t>
            </a:r>
            <a:r>
              <a:rPr lang="en-CA" sz="2800" b="1" i="1" dirty="0">
                <a:effectLst/>
                <a:latin typeface="Calibri" panose="020F0502020204030204" pitchFamily="34" charset="0"/>
                <a:ea typeface="Calibri" panose="020F0502020204030204" pitchFamily="34" charset="0"/>
                <a:cs typeface="Times New Roman" panose="02020603050405020304" pitchFamily="18" charset="0"/>
              </a:rPr>
              <a:t>, who is called the devil and Satan, the deceiver of the whole world</a:t>
            </a:r>
            <a:r>
              <a:rPr lang="en-CA" sz="2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buNone/>
            </a:pP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pPr>
            <a:r>
              <a:rPr lang="en-CA" sz="2800" dirty="0">
                <a:effectLst/>
                <a:latin typeface="Calibri" panose="020F0502020204030204" pitchFamily="34" charset="0"/>
                <a:ea typeface="Calibri" panose="020F0502020204030204" pitchFamily="34" charset="0"/>
                <a:cs typeface="Times New Roman" panose="02020603050405020304" pitchFamily="18" charset="0"/>
              </a:rPr>
              <a:t>Revelation 20:2- states -…2 And he seized the dragon, </a:t>
            </a:r>
            <a:r>
              <a:rPr lang="en-CA" sz="2800" b="1" i="1" u="sng" dirty="0">
                <a:effectLst/>
                <a:latin typeface="Calibri" panose="020F0502020204030204" pitchFamily="34" charset="0"/>
                <a:ea typeface="Calibri" panose="020F0502020204030204" pitchFamily="34" charset="0"/>
                <a:cs typeface="Times New Roman" panose="02020603050405020304" pitchFamily="18" charset="0"/>
              </a:rPr>
              <a:t>that ancient serpent</a:t>
            </a:r>
            <a:r>
              <a:rPr lang="en-CA" sz="2800" dirty="0">
                <a:effectLst/>
                <a:latin typeface="Calibri" panose="020F0502020204030204" pitchFamily="34" charset="0"/>
                <a:ea typeface="Calibri" panose="020F0502020204030204" pitchFamily="34" charset="0"/>
                <a:cs typeface="Times New Roman" panose="02020603050405020304" pitchFamily="18" charset="0"/>
              </a:rPr>
              <a:t>, who is </a:t>
            </a:r>
            <a:r>
              <a:rPr lang="en-CA" sz="2800" b="1" dirty="0">
                <a:effectLst/>
                <a:latin typeface="Calibri" panose="020F0502020204030204" pitchFamily="34" charset="0"/>
                <a:ea typeface="Calibri" panose="020F0502020204030204" pitchFamily="34" charset="0"/>
                <a:cs typeface="Times New Roman" panose="02020603050405020304" pitchFamily="18" charset="0"/>
              </a:rPr>
              <a:t>the devil and Satan</a:t>
            </a:r>
            <a:r>
              <a:rPr lang="en-CA" sz="2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buNone/>
            </a:pP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pPr>
            <a:r>
              <a:rPr lang="en-CA" sz="2800" dirty="0">
                <a:effectLst/>
                <a:latin typeface="Calibri" panose="020F0502020204030204" pitchFamily="34" charset="0"/>
                <a:ea typeface="Calibri" panose="020F0502020204030204" pitchFamily="34" charset="0"/>
                <a:cs typeface="Times New Roman" panose="02020603050405020304" pitchFamily="18" charset="0"/>
              </a:rPr>
              <a:t>In  John 8:44- Jesus said of the Religious Leaders of His day who were leading people astray: “44 You are of your </a:t>
            </a:r>
            <a:r>
              <a:rPr lang="en-CA" sz="2800" b="1" i="1" dirty="0">
                <a:effectLst/>
                <a:latin typeface="Calibri" panose="020F0502020204030204" pitchFamily="34" charset="0"/>
                <a:ea typeface="Calibri" panose="020F0502020204030204" pitchFamily="34" charset="0"/>
                <a:cs typeface="Times New Roman" panose="02020603050405020304" pitchFamily="18" charset="0"/>
              </a:rPr>
              <a:t>father the devil</a:t>
            </a:r>
            <a:r>
              <a:rPr lang="en-CA" sz="2800" dirty="0">
                <a:effectLst/>
                <a:latin typeface="Calibri" panose="020F0502020204030204" pitchFamily="34" charset="0"/>
                <a:ea typeface="Calibri" panose="020F0502020204030204" pitchFamily="34" charset="0"/>
                <a:cs typeface="Times New Roman" panose="02020603050405020304" pitchFamily="18" charset="0"/>
              </a:rPr>
              <a:t>, and your will is to do your father’s desires. He was a </a:t>
            </a:r>
            <a:r>
              <a:rPr lang="en-CA" sz="2800" b="1" u="sng" dirty="0">
                <a:effectLst/>
                <a:latin typeface="Calibri" panose="020F0502020204030204" pitchFamily="34" charset="0"/>
                <a:ea typeface="Calibri" panose="020F0502020204030204" pitchFamily="34" charset="0"/>
                <a:cs typeface="Times New Roman" panose="02020603050405020304" pitchFamily="18" charset="0"/>
              </a:rPr>
              <a:t>murderer from the beginning</a:t>
            </a:r>
            <a:r>
              <a:rPr lang="en-CA" sz="2800" dirty="0">
                <a:effectLst/>
                <a:latin typeface="Calibri" panose="020F0502020204030204" pitchFamily="34" charset="0"/>
                <a:ea typeface="Calibri" panose="020F0502020204030204" pitchFamily="34" charset="0"/>
                <a:cs typeface="Times New Roman" panose="02020603050405020304" pitchFamily="18" charset="0"/>
              </a:rPr>
              <a:t>, and does not stand in the truth, because there is no truth in him. When he lies, he speaks out of his own character, for he is a liar and </a:t>
            </a:r>
            <a:r>
              <a:rPr lang="en-CA" sz="2800" b="1" u="sng" dirty="0">
                <a:effectLst/>
                <a:latin typeface="Calibri" panose="020F0502020204030204" pitchFamily="34" charset="0"/>
                <a:ea typeface="Calibri" panose="020F0502020204030204" pitchFamily="34" charset="0"/>
                <a:cs typeface="Times New Roman" panose="02020603050405020304" pitchFamily="18" charset="0"/>
              </a:rPr>
              <a:t>the father of lies”</a:t>
            </a: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None/>
            </a:pPr>
            <a:endParaRPr lang="en-CA" sz="2800" dirty="0">
              <a:effectLst/>
              <a:latin typeface="Calibri" panose="020F0502020204030204" pitchFamily="34" charset="0"/>
              <a:ea typeface="Calibri" panose="020F0502020204030204" pitchFamily="34" charset="0"/>
              <a:cs typeface="Times New Roman" panose="02020603050405020304" pitchFamily="18" charset="0"/>
            </a:endParaRPr>
          </a:p>
          <a:p>
            <a:pPr marL="180340">
              <a:lnSpc>
                <a:spcPct val="107000"/>
              </a:lnSpc>
              <a:spcAft>
                <a:spcPts val="800"/>
              </a:spcAft>
            </a:pPr>
            <a:r>
              <a:rPr lang="en-CA" sz="2800" dirty="0">
                <a:effectLst/>
                <a:latin typeface="Calibri" panose="020F0502020204030204" pitchFamily="34" charset="0"/>
                <a:ea typeface="Calibri" panose="020F0502020204030204" pitchFamily="34" charset="0"/>
                <a:cs typeface="Times New Roman" panose="02020603050405020304" pitchFamily="18" charset="0"/>
              </a:rPr>
              <a:t> 1 John 3:8 – “Whoever makes a practice of sinning is of the devil, </a:t>
            </a:r>
            <a:r>
              <a:rPr lang="en-CA" sz="2800" b="1" i="1" dirty="0">
                <a:effectLst/>
                <a:latin typeface="Calibri" panose="020F0502020204030204" pitchFamily="34" charset="0"/>
                <a:ea typeface="Calibri" panose="020F0502020204030204" pitchFamily="34" charset="0"/>
                <a:cs typeface="Times New Roman" panose="02020603050405020304" pitchFamily="18" charset="0"/>
              </a:rPr>
              <a:t>for the devil has been sinning from the beginning</a:t>
            </a:r>
            <a:r>
              <a:rPr lang="en-CA" sz="2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CA" dirty="0"/>
          </a:p>
        </p:txBody>
      </p:sp>
    </p:spTree>
    <p:extLst>
      <p:ext uri="{BB962C8B-B14F-4D97-AF65-F5344CB8AC3E}">
        <p14:creationId xmlns:p14="http://schemas.microsoft.com/office/powerpoint/2010/main" val="1033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8ACD-C283-C7EA-5C1C-871D69888B72}"/>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5) Husbands will have to confront their sin…even though they will not naturally want to</a:t>
            </a:r>
            <a:endParaRPr lang="en-CA" dirty="0"/>
          </a:p>
        </p:txBody>
      </p:sp>
      <p:sp>
        <p:nvSpPr>
          <p:cNvPr id="3" name="Content Placeholder 2">
            <a:extLst>
              <a:ext uri="{FF2B5EF4-FFF2-40B4-BE49-F238E27FC236}">
                <a16:creationId xmlns:a16="http://schemas.microsoft.com/office/drawing/2014/main" id="{098C5C0B-A6C9-65B6-5E45-A061BCAC4570}"/>
              </a:ext>
            </a:extLst>
          </p:cNvPr>
          <p:cNvSpPr>
            <a:spLocks noGrp="1"/>
          </p:cNvSpPr>
          <p:nvPr>
            <p:ph idx="1"/>
          </p:nvPr>
        </p:nvSpPr>
        <p:spPr/>
        <p:txBody>
          <a:bodyPr/>
          <a:lstStyle/>
          <a:p>
            <a:r>
              <a:rPr lang="en-US" dirty="0"/>
              <a:t>Genesis 3:11 – “He said, “</a:t>
            </a:r>
            <a:r>
              <a:rPr lang="en-US" b="1" i="1" dirty="0"/>
              <a:t>Who told you that you were naked? Have you eaten of the tree of which I commanded you not to eat</a:t>
            </a:r>
            <a:r>
              <a:rPr lang="en-US" dirty="0"/>
              <a:t>?”</a:t>
            </a:r>
          </a:p>
          <a:p>
            <a:endParaRPr lang="en-US" dirty="0"/>
          </a:p>
          <a:p>
            <a:r>
              <a:rPr lang="en-US" dirty="0"/>
              <a:t>Adam </a:t>
            </a:r>
            <a:r>
              <a:rPr lang="en-US" dirty="0">
                <a:solidFill>
                  <a:srgbClr val="C00000"/>
                </a:solidFill>
              </a:rPr>
              <a:t>NEVER</a:t>
            </a:r>
            <a:r>
              <a:rPr lang="en-US" dirty="0"/>
              <a:t> answers the second question…but uses the third question to deflect responsibility.    </a:t>
            </a:r>
          </a:p>
          <a:p>
            <a:endParaRPr lang="en-US" dirty="0"/>
          </a:p>
          <a:p>
            <a:r>
              <a:rPr lang="en-US" dirty="0"/>
              <a:t>Adam’s </a:t>
            </a:r>
            <a:r>
              <a:rPr lang="en-US" dirty="0">
                <a:solidFill>
                  <a:srgbClr val="C00000"/>
                </a:solidFill>
              </a:rPr>
              <a:t>conscience</a:t>
            </a:r>
            <a:r>
              <a:rPr lang="en-US" dirty="0"/>
              <a:t> told him he was exposed, culpable and responsible. Adam </a:t>
            </a:r>
            <a:r>
              <a:rPr lang="en-US" dirty="0">
                <a:solidFill>
                  <a:srgbClr val="C00000"/>
                </a:solidFill>
              </a:rPr>
              <a:t>never takes ownership </a:t>
            </a:r>
            <a:r>
              <a:rPr lang="en-US" dirty="0"/>
              <a:t>for his destructive choices. </a:t>
            </a:r>
          </a:p>
          <a:p>
            <a:endParaRPr lang="en-US" dirty="0"/>
          </a:p>
          <a:p>
            <a:endParaRPr lang="en-CA" dirty="0"/>
          </a:p>
        </p:txBody>
      </p:sp>
    </p:spTree>
    <p:extLst>
      <p:ext uri="{BB962C8B-B14F-4D97-AF65-F5344CB8AC3E}">
        <p14:creationId xmlns:p14="http://schemas.microsoft.com/office/powerpoint/2010/main" val="253221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9270E-65FB-B82B-25FF-89DA8D26C850}"/>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5) Husbands will have to </a:t>
            </a:r>
            <a:r>
              <a:rPr kumimoji="0" lang="en-CA" sz="2800" b="0" i="0" u="none" strike="noStrike" kern="1200" cap="none" spc="0" normalizeH="0" baseline="0" noProof="0" dirty="0">
                <a:ln>
                  <a:noFill/>
                </a:ln>
                <a:solidFill>
                  <a:srgbClr val="C00000"/>
                </a:solidFill>
                <a:effectLst/>
                <a:uLnTx/>
                <a:uFillTx/>
                <a:latin typeface="Calibri Light" panose="020F0302020204030204"/>
                <a:ea typeface="+mj-ea"/>
                <a:cs typeface="+mj-cs"/>
              </a:rPr>
              <a:t>confront their  sin</a:t>
            </a:r>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…even though they will not naturally want to</a:t>
            </a:r>
            <a:endParaRPr lang="en-CA" dirty="0"/>
          </a:p>
        </p:txBody>
      </p:sp>
      <p:sp>
        <p:nvSpPr>
          <p:cNvPr id="3" name="Content Placeholder 2">
            <a:extLst>
              <a:ext uri="{FF2B5EF4-FFF2-40B4-BE49-F238E27FC236}">
                <a16:creationId xmlns:a16="http://schemas.microsoft.com/office/drawing/2014/main" id="{8B503B76-3A72-ED46-2A6C-2E02F78709EB}"/>
              </a:ext>
            </a:extLst>
          </p:cNvPr>
          <p:cNvSpPr>
            <a:spLocks noGrp="1"/>
          </p:cNvSpPr>
          <p:nvPr>
            <p:ph idx="1"/>
          </p:nvPr>
        </p:nvSpPr>
        <p:spPr/>
        <p:txBody>
          <a:bodyPr>
            <a:normAutofit fontScale="77500" lnSpcReduction="20000"/>
          </a:bodyPr>
          <a:lstStyle/>
          <a:p>
            <a:r>
              <a:rPr lang="en-US" b="1" dirty="0">
                <a:solidFill>
                  <a:schemeClr val="accent6">
                    <a:lumMod val="50000"/>
                  </a:schemeClr>
                </a:solidFill>
              </a:rPr>
              <a:t>Husbands – What are the implications for you for marriage?  </a:t>
            </a:r>
            <a:r>
              <a:rPr lang="en-US" dirty="0"/>
              <a:t>   The Second question would provide an opportunity Adam to focus his attention on a self-evaluation before His Creator. This is an opportunity for Adam to work through his sin in </a:t>
            </a:r>
            <a:r>
              <a:rPr lang="en-US" b="1" i="1" dirty="0">
                <a:solidFill>
                  <a:srgbClr val="00B050"/>
                </a:solidFill>
              </a:rPr>
              <a:t>6 critical ways</a:t>
            </a:r>
            <a:r>
              <a:rPr lang="en-US" dirty="0"/>
              <a:t>:</a:t>
            </a:r>
          </a:p>
          <a:p>
            <a:pPr marL="0" indent="0">
              <a:buNone/>
            </a:pPr>
            <a:endParaRPr lang="en-US" dirty="0"/>
          </a:p>
          <a:p>
            <a:r>
              <a:rPr lang="en-US" dirty="0"/>
              <a:t>to accept his contribution and culpability before God</a:t>
            </a:r>
          </a:p>
          <a:p>
            <a:r>
              <a:rPr lang="en-US" dirty="0"/>
              <a:t>to confess his lack of leadership in challenging both Eve and the Serpent</a:t>
            </a:r>
          </a:p>
          <a:p>
            <a:r>
              <a:rPr lang="en-US" dirty="0"/>
              <a:t>to understand the ramification of coveting something his was never designed to have</a:t>
            </a:r>
          </a:p>
          <a:p>
            <a:r>
              <a:rPr lang="en-US" dirty="0"/>
              <a:t>to acknowledge the futility of attempting to find contentment outside of God’s good for him.</a:t>
            </a:r>
          </a:p>
          <a:p>
            <a:r>
              <a:rPr lang="en-US" dirty="0"/>
              <a:t>to confess his guilt before God at defying an understood boundary and his attempt to cover his attitude and actions</a:t>
            </a:r>
          </a:p>
          <a:p>
            <a:r>
              <a:rPr lang="en-US" dirty="0"/>
              <a:t>to confess his guilt before his wife in view of the fact that  he functions in the role of final accountability before God.</a:t>
            </a:r>
          </a:p>
          <a:p>
            <a:endParaRPr lang="en-CA" dirty="0"/>
          </a:p>
        </p:txBody>
      </p:sp>
    </p:spTree>
    <p:extLst>
      <p:ext uri="{BB962C8B-B14F-4D97-AF65-F5344CB8AC3E}">
        <p14:creationId xmlns:p14="http://schemas.microsoft.com/office/powerpoint/2010/main" val="348463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F3C4-8F6B-529C-45F6-ACAD73800D07}"/>
              </a:ext>
            </a:extLst>
          </p:cNvPr>
          <p:cNvSpPr>
            <a:spLocks noGrp="1"/>
          </p:cNvSpPr>
          <p:nvPr>
            <p:ph type="title"/>
          </p:nvPr>
        </p:nvSpPr>
        <p:spPr/>
        <p:txBody>
          <a:bodyPr/>
          <a:lstStyle/>
          <a:p>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5) Husbands will have to </a:t>
            </a:r>
            <a:r>
              <a:rPr kumimoji="0" lang="en-CA" sz="2800" b="1" i="0" u="none" strike="noStrike" kern="1200" cap="none" spc="0" normalizeH="0" baseline="0" noProof="0" dirty="0">
                <a:ln>
                  <a:noFill/>
                </a:ln>
                <a:solidFill>
                  <a:srgbClr val="C00000"/>
                </a:solidFill>
                <a:effectLst/>
                <a:uLnTx/>
                <a:uFillTx/>
                <a:latin typeface="Calibri Light" panose="020F0302020204030204"/>
                <a:ea typeface="+mj-ea"/>
                <a:cs typeface="+mj-cs"/>
              </a:rPr>
              <a:t>confront their sin</a:t>
            </a:r>
            <a:r>
              <a:rPr kumimoji="0" lang="en-CA" sz="2800" b="0" i="0" u="none" strike="noStrike" kern="1200" cap="none" spc="0" normalizeH="0" baseline="0" noProof="0" dirty="0">
                <a:ln>
                  <a:noFill/>
                </a:ln>
                <a:solidFill>
                  <a:prstClr val="black"/>
                </a:solidFill>
                <a:effectLst/>
                <a:uLnTx/>
                <a:uFillTx/>
                <a:latin typeface="Calibri Light" panose="020F0302020204030204"/>
                <a:ea typeface="+mj-ea"/>
                <a:cs typeface="+mj-cs"/>
              </a:rPr>
              <a:t>…even though they will not naturally want to</a:t>
            </a:r>
            <a:endParaRPr lang="en-CA" dirty="0"/>
          </a:p>
        </p:txBody>
      </p:sp>
      <p:sp>
        <p:nvSpPr>
          <p:cNvPr id="3" name="Content Placeholder 2">
            <a:extLst>
              <a:ext uri="{FF2B5EF4-FFF2-40B4-BE49-F238E27FC236}">
                <a16:creationId xmlns:a16="http://schemas.microsoft.com/office/drawing/2014/main" id="{672763E8-9466-6F66-27EB-DD38A353DE2F}"/>
              </a:ext>
            </a:extLst>
          </p:cNvPr>
          <p:cNvSpPr>
            <a:spLocks noGrp="1"/>
          </p:cNvSpPr>
          <p:nvPr>
            <p:ph idx="1"/>
          </p:nvPr>
        </p:nvSpPr>
        <p:spPr/>
        <p:txBody>
          <a:bodyPr>
            <a:normAutofit lnSpcReduction="10000"/>
          </a:bodyPr>
          <a:lstStyle/>
          <a:p>
            <a:r>
              <a:rPr lang="en-US" dirty="0"/>
              <a:t>by attempting to blame God and then scapegoat on another person</a:t>
            </a:r>
          </a:p>
          <a:p>
            <a:pPr marL="0" indent="0">
              <a:buNone/>
            </a:pPr>
            <a:endParaRPr lang="en-US" dirty="0"/>
          </a:p>
          <a:p>
            <a:r>
              <a:rPr lang="en-US" dirty="0"/>
              <a:t>Genesis 3:11b-12 –“Have you eaten of the tree of which I commanded you not to eat?” 12 The man said, “The woman whom you gave to be with me, she gave me fruit of the tree, and I ate”. </a:t>
            </a:r>
          </a:p>
          <a:p>
            <a:endParaRPr lang="en-US" dirty="0"/>
          </a:p>
          <a:p>
            <a:endParaRPr lang="en-US" dirty="0"/>
          </a:p>
          <a:p>
            <a:r>
              <a:rPr lang="en-US" dirty="0"/>
              <a:t>Adam is saying that “I would never have done this if it had not been for your plan to create a woman, give me a wife”.     Deflect. Project. Blame. </a:t>
            </a:r>
          </a:p>
          <a:p>
            <a:endParaRPr lang="en-CA" dirty="0"/>
          </a:p>
        </p:txBody>
      </p:sp>
    </p:spTree>
    <p:extLst>
      <p:ext uri="{BB962C8B-B14F-4D97-AF65-F5344CB8AC3E}">
        <p14:creationId xmlns:p14="http://schemas.microsoft.com/office/powerpoint/2010/main" val="425534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3BEE3-EAE5-7D3B-6346-A7035F5F0EC0}"/>
              </a:ext>
            </a:extLst>
          </p:cNvPr>
          <p:cNvSpPr>
            <a:spLocks noGrp="1"/>
          </p:cNvSpPr>
          <p:nvPr>
            <p:ph type="title"/>
          </p:nvPr>
        </p:nvSpPr>
        <p:spPr/>
        <p:txBody>
          <a:bodyPr>
            <a:normAutofit/>
          </a:bodyPr>
          <a:lstStyle/>
          <a:p>
            <a:r>
              <a:rPr lang="en-CA" sz="2800" dirty="0"/>
              <a:t>6) Wives, in turn,  will not take culpability or ownership for their contribution for disobeying God.</a:t>
            </a:r>
          </a:p>
        </p:txBody>
      </p:sp>
      <p:sp>
        <p:nvSpPr>
          <p:cNvPr id="3" name="Content Placeholder 2">
            <a:extLst>
              <a:ext uri="{FF2B5EF4-FFF2-40B4-BE49-F238E27FC236}">
                <a16:creationId xmlns:a16="http://schemas.microsoft.com/office/drawing/2014/main" id="{8E0E513F-AF0F-EF5F-6B18-551786C2F22C}"/>
              </a:ext>
            </a:extLst>
          </p:cNvPr>
          <p:cNvSpPr>
            <a:spLocks noGrp="1"/>
          </p:cNvSpPr>
          <p:nvPr>
            <p:ph idx="1"/>
          </p:nvPr>
        </p:nvSpPr>
        <p:spPr>
          <a:xfrm>
            <a:off x="838200" y="1825625"/>
            <a:ext cx="10515600" cy="4898448"/>
          </a:xfrm>
        </p:spPr>
        <p:txBody>
          <a:bodyPr>
            <a:normAutofit fontScale="92500" lnSpcReduction="20000"/>
          </a:bodyPr>
          <a:lstStyle/>
          <a:p>
            <a:r>
              <a:rPr lang="en-US" dirty="0"/>
              <a:t>Genesis 3:13 – “Then the LORD God said to the woman, “What is this that you have done?” The woman said, “The serpent deceived me, and I ate.” </a:t>
            </a:r>
          </a:p>
          <a:p>
            <a:endParaRPr lang="en-US" dirty="0"/>
          </a:p>
          <a:p>
            <a:r>
              <a:rPr lang="en-US" dirty="0"/>
              <a:t>Eve blames the Devil. The Devil DID NOT MAKE her do </a:t>
            </a:r>
            <a:r>
              <a:rPr lang="en-US" dirty="0" err="1"/>
              <a:t>anyting</a:t>
            </a:r>
            <a:r>
              <a:rPr lang="en-US" dirty="0"/>
              <a:t>!</a:t>
            </a:r>
          </a:p>
          <a:p>
            <a:endParaRPr lang="en-US" dirty="0"/>
          </a:p>
          <a:p>
            <a:r>
              <a:rPr lang="en-US" dirty="0"/>
              <a:t>Our </a:t>
            </a:r>
            <a:r>
              <a:rPr lang="en-US" dirty="0">
                <a:solidFill>
                  <a:srgbClr val="C00000"/>
                </a:solidFill>
              </a:rPr>
              <a:t>First Parents introduce us to the ongoing strategies of defending our selves, </a:t>
            </a:r>
            <a:r>
              <a:rPr lang="en-US" dirty="0"/>
              <a:t>avoiding taking responsibility, and ownership for what we have done.  </a:t>
            </a:r>
          </a:p>
          <a:p>
            <a:endParaRPr lang="en-US" dirty="0"/>
          </a:p>
          <a:p>
            <a:r>
              <a:rPr lang="en-US" b="1" dirty="0">
                <a:solidFill>
                  <a:schemeClr val="accent6">
                    <a:lumMod val="50000"/>
                  </a:schemeClr>
                </a:solidFill>
              </a:rPr>
              <a:t>Implications for marriage?    </a:t>
            </a:r>
            <a:r>
              <a:rPr lang="en-US" dirty="0"/>
              <a:t>We will blame, hide, attack, dominate, scapegoat, become passive aggressive, project, arrogance, develop entitlement, avoid, withdraw, shut down, resent, embittered, find other parties who will agree with us, gossip, slander, seek revenge, kill, cut off, become a victim, learned helplessness…… </a:t>
            </a:r>
            <a:endParaRPr lang="en-CA" dirty="0"/>
          </a:p>
        </p:txBody>
      </p:sp>
    </p:spTree>
    <p:extLst>
      <p:ext uri="{BB962C8B-B14F-4D97-AF65-F5344CB8AC3E}">
        <p14:creationId xmlns:p14="http://schemas.microsoft.com/office/powerpoint/2010/main" val="97178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304D-0B5A-360B-3812-08C74895285B}"/>
              </a:ext>
            </a:extLst>
          </p:cNvPr>
          <p:cNvSpPr>
            <a:spLocks noGrp="1"/>
          </p:cNvSpPr>
          <p:nvPr>
            <p:ph idx="1"/>
          </p:nvPr>
        </p:nvSpPr>
        <p:spPr>
          <a:xfrm>
            <a:off x="1050636" y="1345334"/>
            <a:ext cx="10515600" cy="5249430"/>
          </a:xfrm>
        </p:spPr>
        <p:txBody>
          <a:bodyPr>
            <a:normAutofit lnSpcReduction="10000"/>
          </a:bodyPr>
          <a:lstStyle/>
          <a:p>
            <a:r>
              <a:rPr lang="en-CA" dirty="0"/>
              <a:t>F – Fear or Fixation - (Ps 34:17-20, Phil 4:5-10)</a:t>
            </a:r>
          </a:p>
          <a:p>
            <a:r>
              <a:rPr lang="en-CA" dirty="0"/>
              <a:t>I -  Individualism/Isolation, I.D.O.L.S, False Identity - (Phil 2:19-20….Prov 18:1- he who separates himself)</a:t>
            </a:r>
          </a:p>
          <a:p>
            <a:r>
              <a:rPr lang="en-CA" dirty="0"/>
              <a:t>G – Guilt or Grandiosity- (1 Jn 1:8-10, James 4:1-12, Phil 2:1-5)</a:t>
            </a:r>
          </a:p>
          <a:p>
            <a:r>
              <a:rPr lang="en-CA" dirty="0"/>
              <a:t>L – Learned Helplessness, Lure, Loneliness or Lost (</a:t>
            </a:r>
            <a:r>
              <a:rPr lang="en-CA" dirty="0" err="1"/>
              <a:t>Deut</a:t>
            </a:r>
            <a:r>
              <a:rPr lang="en-CA" dirty="0"/>
              <a:t> 31:6, Isa 41:10, </a:t>
            </a:r>
            <a:r>
              <a:rPr lang="en-CA" dirty="0" err="1"/>
              <a:t>Jer</a:t>
            </a:r>
            <a:r>
              <a:rPr lang="en-CA" dirty="0"/>
              <a:t> 29:13)</a:t>
            </a:r>
          </a:p>
          <a:p>
            <a:r>
              <a:rPr lang="en-CA" dirty="0"/>
              <a:t>E – Emptiness or Exasperation (Matt 11:28-30, Prov 18:14)</a:t>
            </a:r>
          </a:p>
          <a:p>
            <a:r>
              <a:rPr lang="en-CA" dirty="0"/>
              <a:t>A – Anxiety or anger (Prov 12:25, Prov 14:29, Eph 4:31)</a:t>
            </a:r>
          </a:p>
          <a:p>
            <a:r>
              <a:rPr lang="en-CA" dirty="0"/>
              <a:t>F – Failure or Fragmented (2 Cor 4:16-18)</a:t>
            </a:r>
          </a:p>
          <a:p>
            <a:r>
              <a:rPr lang="en-CA" dirty="0"/>
              <a:t>S – Self preservation , S.H.A.ME– Matt 6:21, Phil 2:2-5, </a:t>
            </a:r>
            <a:r>
              <a:rPr lang="en-CA" dirty="0" err="1"/>
              <a:t>Ecc</a:t>
            </a:r>
            <a:r>
              <a:rPr lang="en-CA" dirty="0"/>
              <a:t> 5:10-11, </a:t>
            </a:r>
            <a:r>
              <a:rPr lang="en-CA" dirty="0" err="1"/>
              <a:t>Ecc</a:t>
            </a:r>
            <a:r>
              <a:rPr lang="en-CA" dirty="0"/>
              <a:t> 2:1-10  Self Hated aimed at me. Seeing </a:t>
            </a:r>
            <a:r>
              <a:rPr lang="en-CA" dirty="0" err="1"/>
              <a:t>Horzontally</a:t>
            </a:r>
            <a:r>
              <a:rPr lang="en-CA" dirty="0"/>
              <a:t> anxious  because of Meaning lessness and Exasperation </a:t>
            </a:r>
          </a:p>
          <a:p>
            <a:endParaRPr lang="en-CA" dirty="0"/>
          </a:p>
        </p:txBody>
      </p:sp>
      <p:sp>
        <p:nvSpPr>
          <p:cNvPr id="4" name="TextBox 3">
            <a:extLst>
              <a:ext uri="{FF2B5EF4-FFF2-40B4-BE49-F238E27FC236}">
                <a16:creationId xmlns:a16="http://schemas.microsoft.com/office/drawing/2014/main" id="{0717B4E1-C753-591B-CD9A-3709476F5637}"/>
              </a:ext>
            </a:extLst>
          </p:cNvPr>
          <p:cNvSpPr txBox="1"/>
          <p:nvPr/>
        </p:nvSpPr>
        <p:spPr>
          <a:xfrm>
            <a:off x="1607127" y="334135"/>
            <a:ext cx="8312276" cy="523220"/>
          </a:xfrm>
          <a:prstGeom prst="rect">
            <a:avLst/>
          </a:prstGeom>
          <a:noFill/>
        </p:spPr>
        <p:txBody>
          <a:bodyPr wrap="none" rtlCol="0">
            <a:spAutoFit/>
          </a:bodyPr>
          <a:lstStyle/>
          <a:p>
            <a:r>
              <a:rPr lang="en-CA" dirty="0"/>
              <a:t> </a:t>
            </a:r>
            <a:r>
              <a:rPr lang="en-CA" sz="2800" dirty="0"/>
              <a:t>F.I.G.L.E.A.F.S. WE DEVELOP in order to avoid culpability</a:t>
            </a:r>
          </a:p>
        </p:txBody>
      </p:sp>
    </p:spTree>
    <p:extLst>
      <p:ext uri="{BB962C8B-B14F-4D97-AF65-F5344CB8AC3E}">
        <p14:creationId xmlns:p14="http://schemas.microsoft.com/office/powerpoint/2010/main" val="314082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5C51D-FD9C-0A19-3B0B-075E81D551EF}"/>
              </a:ext>
            </a:extLst>
          </p:cNvPr>
          <p:cNvSpPr>
            <a:spLocks noGrp="1"/>
          </p:cNvSpPr>
          <p:nvPr>
            <p:ph type="title"/>
          </p:nvPr>
        </p:nvSpPr>
        <p:spPr/>
        <p:txBody>
          <a:bodyPr>
            <a:normAutofit/>
          </a:bodyPr>
          <a:lstStyle/>
          <a:p>
            <a:r>
              <a:rPr lang="en-CA" sz="2800" dirty="0"/>
              <a:t>7) Neither husband and Wives will naturally seek to take the time to work through challenges! </a:t>
            </a:r>
          </a:p>
        </p:txBody>
      </p:sp>
      <p:sp>
        <p:nvSpPr>
          <p:cNvPr id="3" name="Content Placeholder 2">
            <a:extLst>
              <a:ext uri="{FF2B5EF4-FFF2-40B4-BE49-F238E27FC236}">
                <a16:creationId xmlns:a16="http://schemas.microsoft.com/office/drawing/2014/main" id="{F8513607-2262-41EE-35F8-57C163382070}"/>
              </a:ext>
            </a:extLst>
          </p:cNvPr>
          <p:cNvSpPr>
            <a:spLocks noGrp="1"/>
          </p:cNvSpPr>
          <p:nvPr>
            <p:ph idx="1"/>
          </p:nvPr>
        </p:nvSpPr>
        <p:spPr/>
        <p:txBody>
          <a:bodyPr/>
          <a:lstStyle/>
          <a:p>
            <a:r>
              <a:rPr lang="en-CA" dirty="0"/>
              <a:t>Nothing is as true as this statement.   </a:t>
            </a:r>
          </a:p>
          <a:p>
            <a:endParaRPr lang="en-CA" dirty="0"/>
          </a:p>
          <a:p>
            <a:r>
              <a:rPr lang="en-CA" dirty="0"/>
              <a:t>Husband and wives MUST look at their own “dark sides”. It is NOT “IF” but “When” their own “Dark sides” impact the marriage.</a:t>
            </a:r>
          </a:p>
          <a:p>
            <a:endParaRPr lang="en-CA" dirty="0"/>
          </a:p>
          <a:p>
            <a:r>
              <a:rPr lang="en-CA" dirty="0"/>
              <a:t>Couples who do not “wear” their C.R.O.C.S WILL end up eroding as a couple. </a:t>
            </a:r>
          </a:p>
        </p:txBody>
      </p:sp>
    </p:spTree>
    <p:extLst>
      <p:ext uri="{BB962C8B-B14F-4D97-AF65-F5344CB8AC3E}">
        <p14:creationId xmlns:p14="http://schemas.microsoft.com/office/powerpoint/2010/main" val="425302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4FF69-53CF-328C-BD99-AF50D415E082}"/>
              </a:ext>
            </a:extLst>
          </p:cNvPr>
          <p:cNvSpPr>
            <a:spLocks noGrp="1"/>
          </p:cNvSpPr>
          <p:nvPr>
            <p:ph type="title"/>
          </p:nvPr>
        </p:nvSpPr>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r>
              <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rPr>
              <a:t>Couples who do not “wear” their C.R.O.C.S WILL end up eroding as a couple. </a:t>
            </a:r>
            <a:br>
              <a:rPr kumimoji="0" lang="en-CA" sz="2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CA" dirty="0"/>
          </a:p>
        </p:txBody>
      </p:sp>
      <p:sp>
        <p:nvSpPr>
          <p:cNvPr id="3" name="Content Placeholder 2">
            <a:extLst>
              <a:ext uri="{FF2B5EF4-FFF2-40B4-BE49-F238E27FC236}">
                <a16:creationId xmlns:a16="http://schemas.microsoft.com/office/drawing/2014/main" id="{343EE83F-FE7E-4B37-3774-A28FB984ED11}"/>
              </a:ext>
            </a:extLst>
          </p:cNvPr>
          <p:cNvSpPr>
            <a:spLocks noGrp="1"/>
          </p:cNvSpPr>
          <p:nvPr>
            <p:ph idx="1"/>
          </p:nvPr>
        </p:nvSpPr>
        <p:spPr/>
        <p:txBody>
          <a:bodyPr>
            <a:normAutofit fontScale="92500" lnSpcReduction="20000"/>
          </a:bodyPr>
          <a:lstStyle/>
          <a:p>
            <a:r>
              <a:rPr lang="en-US" dirty="0"/>
              <a:t>C – What is my contribution to the ongoing conflict? What culpability must I take for this conflict? In others what have I done wrong, that has created some of this conflict?</a:t>
            </a:r>
          </a:p>
          <a:p>
            <a:r>
              <a:rPr lang="en-US" dirty="0"/>
              <a:t>R – What is my responsibility to change? How must I change the direction of my mind (metanoia)? How have I reacted in this conflict?</a:t>
            </a:r>
          </a:p>
          <a:p>
            <a:r>
              <a:rPr lang="en-US" dirty="0"/>
              <a:t>O – What will I take ownership for in myself? What opportunities do we have to mature together? What will I own?</a:t>
            </a:r>
          </a:p>
          <a:p>
            <a:r>
              <a:rPr lang="en-US" dirty="0"/>
              <a:t>C – What mature choices do I need to make in order to work through this challenge? What immature choices have I made that have only exasperated the problem?</a:t>
            </a:r>
          </a:p>
          <a:p>
            <a:r>
              <a:rPr lang="en-US" dirty="0"/>
              <a:t>S – What skills do I need to develop to mature? Where will I keep sabotaging?</a:t>
            </a:r>
          </a:p>
          <a:p>
            <a:r>
              <a:rPr lang="en-US" dirty="0"/>
              <a:t>What shame am I attempting to cover up or hide?</a:t>
            </a:r>
          </a:p>
          <a:p>
            <a:endParaRPr lang="en-CA" dirty="0"/>
          </a:p>
        </p:txBody>
      </p:sp>
    </p:spTree>
    <p:extLst>
      <p:ext uri="{BB962C8B-B14F-4D97-AF65-F5344CB8AC3E}">
        <p14:creationId xmlns:p14="http://schemas.microsoft.com/office/powerpoint/2010/main" val="185193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E6F3-F043-9AB0-DAB3-F67420AD0B59}"/>
              </a:ext>
            </a:extLst>
          </p:cNvPr>
          <p:cNvSpPr>
            <a:spLocks noGrp="1"/>
          </p:cNvSpPr>
          <p:nvPr>
            <p:ph type="title"/>
          </p:nvPr>
        </p:nvSpPr>
        <p:spPr/>
        <p:txBody>
          <a:bodyPr>
            <a:normAutofit/>
          </a:bodyPr>
          <a:lstStyle/>
          <a:p>
            <a:r>
              <a:rPr lang="en-CA" sz="2800" dirty="0"/>
              <a:t>7) Husband and Wives live out the consequences of attempting to make life work without God. </a:t>
            </a:r>
          </a:p>
        </p:txBody>
      </p:sp>
      <p:sp>
        <p:nvSpPr>
          <p:cNvPr id="3" name="Content Placeholder 2">
            <a:extLst>
              <a:ext uri="{FF2B5EF4-FFF2-40B4-BE49-F238E27FC236}">
                <a16:creationId xmlns:a16="http://schemas.microsoft.com/office/drawing/2014/main" id="{948B229A-15CE-F77C-AD55-BB72476725C3}"/>
              </a:ext>
            </a:extLst>
          </p:cNvPr>
          <p:cNvSpPr>
            <a:spLocks noGrp="1"/>
          </p:cNvSpPr>
          <p:nvPr>
            <p:ph idx="1"/>
          </p:nvPr>
        </p:nvSpPr>
        <p:spPr/>
        <p:txBody>
          <a:bodyPr>
            <a:normAutofit fontScale="92500" lnSpcReduction="10000"/>
          </a:bodyPr>
          <a:lstStyle/>
          <a:p>
            <a:pPr marL="0" indent="0">
              <a:buNone/>
            </a:pPr>
            <a:r>
              <a:rPr lang="en-US" dirty="0"/>
              <a:t>Genesis 3:16 -  Pain in Child bearing – Also afraid of being a mom. Struggles.  </a:t>
            </a:r>
          </a:p>
          <a:p>
            <a:pPr marL="0" indent="0">
              <a:buNone/>
            </a:pPr>
            <a:endParaRPr lang="en-US" dirty="0"/>
          </a:p>
          <a:p>
            <a:pPr marL="0" indent="0">
              <a:buNone/>
            </a:pPr>
            <a:r>
              <a:rPr lang="en-US" dirty="0"/>
              <a:t> Domineering her Husband.   She will be contentious.  He will lack a Spiritual Backbone. (See Proverbs 27:15-17)</a:t>
            </a:r>
          </a:p>
          <a:p>
            <a:endParaRPr lang="en-US" dirty="0"/>
          </a:p>
          <a:p>
            <a:pPr marL="0" indent="0">
              <a:buNone/>
            </a:pPr>
            <a:r>
              <a:rPr lang="en-US" dirty="0"/>
              <a:t>Genesis 3:17-19 – Man: Futility and frustration. Work will be exhausting and unproductive. Toil. </a:t>
            </a:r>
          </a:p>
          <a:p>
            <a:pPr marL="0" indent="0">
              <a:buNone/>
            </a:pPr>
            <a:endParaRPr lang="en-US" dirty="0"/>
          </a:p>
          <a:p>
            <a:pPr marL="0" indent="0">
              <a:buNone/>
            </a:pPr>
            <a:r>
              <a:rPr lang="en-US" dirty="0"/>
              <a:t>“because he listened to his wife” ….without Christ – he will be afraid of her.        (He will give in to LADY Folly – Sex will be a destructive motivating factor throughout his life. There will be little intimacy –See Proverbs 1-9). </a:t>
            </a:r>
          </a:p>
          <a:p>
            <a:endParaRPr lang="en-CA" dirty="0"/>
          </a:p>
        </p:txBody>
      </p:sp>
    </p:spTree>
    <p:extLst>
      <p:ext uri="{BB962C8B-B14F-4D97-AF65-F5344CB8AC3E}">
        <p14:creationId xmlns:p14="http://schemas.microsoft.com/office/powerpoint/2010/main" val="429035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980BE-CD1B-6F67-C9F2-08E08C451A6C}"/>
              </a:ext>
            </a:extLst>
          </p:cNvPr>
          <p:cNvSpPr>
            <a:spLocks noGrp="1"/>
          </p:cNvSpPr>
          <p:nvPr>
            <p:ph type="title"/>
          </p:nvPr>
        </p:nvSpPr>
        <p:spPr/>
        <p:txBody>
          <a:bodyPr>
            <a:normAutofit/>
          </a:bodyPr>
          <a:lstStyle/>
          <a:p>
            <a:r>
              <a:rPr lang="en-CA" sz="2800" dirty="0"/>
              <a:t>8) Strategically all husbands and wives will make a shallow attempt to make a Name for themselves.  </a:t>
            </a:r>
          </a:p>
        </p:txBody>
      </p:sp>
      <p:sp>
        <p:nvSpPr>
          <p:cNvPr id="3" name="Content Placeholder 2">
            <a:extLst>
              <a:ext uri="{FF2B5EF4-FFF2-40B4-BE49-F238E27FC236}">
                <a16:creationId xmlns:a16="http://schemas.microsoft.com/office/drawing/2014/main" id="{9501A316-89F7-6547-7114-3484847FC1F1}"/>
              </a:ext>
            </a:extLst>
          </p:cNvPr>
          <p:cNvSpPr>
            <a:spLocks noGrp="1"/>
          </p:cNvSpPr>
          <p:nvPr>
            <p:ph idx="1"/>
          </p:nvPr>
        </p:nvSpPr>
        <p:spPr/>
        <p:txBody>
          <a:bodyPr>
            <a:normAutofit fontScale="92500" lnSpcReduction="20000"/>
          </a:bodyPr>
          <a:lstStyle/>
          <a:p>
            <a:r>
              <a:rPr lang="en-CA" dirty="0"/>
              <a:t>See Genesis 11:4 – This is BEFORE Social Media existed as technology there was a pursuit of Image Management that sought to go against God’s Purposes. </a:t>
            </a:r>
          </a:p>
          <a:p>
            <a:endParaRPr lang="en-CA" dirty="0"/>
          </a:p>
          <a:p>
            <a:r>
              <a:rPr lang="en-CA" dirty="0"/>
              <a:t>Human being represented their own purposes. </a:t>
            </a:r>
          </a:p>
          <a:p>
            <a:endParaRPr lang="en-CA" dirty="0"/>
          </a:p>
          <a:p>
            <a:r>
              <a:rPr lang="en-CA" dirty="0"/>
              <a:t>Solomon, at the end of his life, gives an account of such a futile agenda. He lists 11 IDOLS that ultimately became futile…a chasing after the wind…without permanent value. </a:t>
            </a:r>
          </a:p>
          <a:p>
            <a:endParaRPr lang="en-CA" dirty="0"/>
          </a:p>
          <a:p>
            <a:r>
              <a:rPr lang="en-CA" b="1" u="sng" dirty="0"/>
              <a:t>I</a:t>
            </a:r>
            <a:r>
              <a:rPr lang="en-CA" dirty="0"/>
              <a:t>ntricate </a:t>
            </a:r>
            <a:r>
              <a:rPr lang="en-CA" b="1" u="sng" dirty="0"/>
              <a:t>D</a:t>
            </a:r>
            <a:r>
              <a:rPr lang="en-CA" dirty="0"/>
              <a:t>esigns </a:t>
            </a:r>
            <a:r>
              <a:rPr lang="en-CA" b="1" u="sng" dirty="0"/>
              <a:t>O</a:t>
            </a:r>
            <a:r>
              <a:rPr lang="en-CA" dirty="0"/>
              <a:t>bscuring the </a:t>
            </a:r>
            <a:r>
              <a:rPr lang="en-CA" b="1" u="sng" dirty="0"/>
              <a:t>L</a:t>
            </a:r>
            <a:r>
              <a:rPr lang="en-CA" dirty="0"/>
              <a:t>ies we tell ourselves and the </a:t>
            </a:r>
            <a:r>
              <a:rPr lang="en-CA" b="1" u="sng" dirty="0"/>
              <a:t>S</a:t>
            </a:r>
            <a:r>
              <a:rPr lang="en-CA" dirty="0"/>
              <a:t>hame we attempt to cover. </a:t>
            </a:r>
          </a:p>
        </p:txBody>
      </p:sp>
    </p:spTree>
    <p:extLst>
      <p:ext uri="{BB962C8B-B14F-4D97-AF65-F5344CB8AC3E}">
        <p14:creationId xmlns:p14="http://schemas.microsoft.com/office/powerpoint/2010/main" val="42544703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AC218-4FE1-D9CE-9A53-E9BF3F5B3B44}"/>
              </a:ext>
            </a:extLst>
          </p:cNvPr>
          <p:cNvSpPr>
            <a:spLocks noGrp="1"/>
          </p:cNvSpPr>
          <p:nvPr>
            <p:ph type="title"/>
          </p:nvPr>
        </p:nvSpPr>
        <p:spPr>
          <a:xfrm>
            <a:off x="561109" y="0"/>
            <a:ext cx="10515600" cy="1325563"/>
          </a:xfrm>
        </p:spPr>
        <p:txBody>
          <a:bodyPr>
            <a:normAutofit/>
          </a:bodyPr>
          <a:lstStyle/>
          <a:p>
            <a:r>
              <a:rPr lang="en-CA" sz="3200" b="1" dirty="0">
                <a:solidFill>
                  <a:schemeClr val="accent6">
                    <a:lumMod val="50000"/>
                  </a:schemeClr>
                </a:solidFill>
              </a:rPr>
              <a:t>Implications for Marriage</a:t>
            </a:r>
          </a:p>
        </p:txBody>
      </p:sp>
      <p:sp>
        <p:nvSpPr>
          <p:cNvPr id="3" name="Content Placeholder 2">
            <a:extLst>
              <a:ext uri="{FF2B5EF4-FFF2-40B4-BE49-F238E27FC236}">
                <a16:creationId xmlns:a16="http://schemas.microsoft.com/office/drawing/2014/main" id="{2F51816E-775A-4811-827C-01B1F9D7EE4F}"/>
              </a:ext>
            </a:extLst>
          </p:cNvPr>
          <p:cNvSpPr>
            <a:spLocks noGrp="1"/>
          </p:cNvSpPr>
          <p:nvPr>
            <p:ph idx="1"/>
          </p:nvPr>
        </p:nvSpPr>
        <p:spPr>
          <a:xfrm>
            <a:off x="838200" y="1825625"/>
            <a:ext cx="8786091" cy="4351338"/>
          </a:xfrm>
        </p:spPr>
        <p:txBody>
          <a:bodyPr>
            <a:normAutofit fontScale="92500" lnSpcReduction="10000"/>
          </a:bodyPr>
          <a:lstStyle/>
          <a:p>
            <a:pPr marL="514350" indent="-514350">
              <a:buAutoNum type="arabicParenR"/>
            </a:pPr>
            <a:r>
              <a:rPr lang="en-US" dirty="0"/>
              <a:t>When should a couple begin confessing their sins to each other? </a:t>
            </a:r>
          </a:p>
          <a:p>
            <a:pPr marL="514350" indent="-514350">
              <a:buAutoNum type="arabicParenR"/>
            </a:pPr>
            <a:endParaRPr lang="en-US" dirty="0"/>
          </a:p>
          <a:p>
            <a:pPr marL="514350" indent="-514350">
              <a:buAutoNum type="arabicParenR"/>
            </a:pPr>
            <a:r>
              <a:rPr lang="en-US" dirty="0"/>
              <a:t>How much detail is appropriate? </a:t>
            </a:r>
          </a:p>
          <a:p>
            <a:pPr marL="514350" indent="-514350">
              <a:buAutoNum type="arabicParenR"/>
            </a:pPr>
            <a:endParaRPr lang="en-US" dirty="0"/>
          </a:p>
          <a:p>
            <a:pPr marL="514350" indent="-514350">
              <a:buAutoNum type="arabicParenR"/>
            </a:pPr>
            <a:r>
              <a:rPr lang="en-US" dirty="0"/>
              <a:t>What is the role of the church in addressing sin in marriage? </a:t>
            </a:r>
          </a:p>
          <a:p>
            <a:pPr marL="514350" indent="-514350">
              <a:buAutoNum type="arabicParenR"/>
            </a:pPr>
            <a:endParaRPr lang="en-US" dirty="0"/>
          </a:p>
          <a:p>
            <a:pPr marL="514350" indent="-514350">
              <a:buAutoNum type="arabicParenR"/>
            </a:pPr>
            <a:r>
              <a:rPr lang="en-US" dirty="0"/>
              <a:t>What happens if we let our sin go unattended? </a:t>
            </a:r>
          </a:p>
          <a:p>
            <a:pPr marL="514350" indent="-514350">
              <a:buAutoNum type="arabicParenR"/>
            </a:pPr>
            <a:endParaRPr lang="en-US" dirty="0"/>
          </a:p>
          <a:p>
            <a:pPr marL="514350" indent="-514350">
              <a:buAutoNum type="arabicParenR"/>
            </a:pPr>
            <a:r>
              <a:rPr lang="en-US" dirty="0"/>
              <a:t>How will that eventually affect our marriage?</a:t>
            </a:r>
          </a:p>
          <a:p>
            <a:pPr marL="514350" indent="-514350">
              <a:buAutoNum type="arabicParenR"/>
            </a:pPr>
            <a:endParaRPr lang="en-CA" dirty="0"/>
          </a:p>
        </p:txBody>
      </p:sp>
      <p:pic>
        <p:nvPicPr>
          <p:cNvPr id="4" name="Picture 3">
            <a:extLst>
              <a:ext uri="{FF2B5EF4-FFF2-40B4-BE49-F238E27FC236}">
                <a16:creationId xmlns:a16="http://schemas.microsoft.com/office/drawing/2014/main" id="{334DBFF5-8407-E161-CC4F-99A5DDB02328}"/>
              </a:ext>
            </a:extLst>
          </p:cNvPr>
          <p:cNvPicPr>
            <a:picLocks noChangeAspect="1"/>
          </p:cNvPicPr>
          <p:nvPr/>
        </p:nvPicPr>
        <p:blipFill>
          <a:blip r:embed="rId2"/>
          <a:stretch>
            <a:fillRect/>
          </a:stretch>
        </p:blipFill>
        <p:spPr>
          <a:xfrm>
            <a:off x="9410515" y="-458086"/>
            <a:ext cx="3058458" cy="2767176"/>
          </a:xfrm>
          <a:prstGeom prst="rect">
            <a:avLst/>
          </a:prstGeom>
        </p:spPr>
      </p:pic>
    </p:spTree>
    <p:extLst>
      <p:ext uri="{BB962C8B-B14F-4D97-AF65-F5344CB8AC3E}">
        <p14:creationId xmlns:p14="http://schemas.microsoft.com/office/powerpoint/2010/main" val="293132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B51E-5FE3-CBCB-621F-CD9248DC411C}"/>
              </a:ext>
            </a:extLst>
          </p:cNvPr>
          <p:cNvSpPr>
            <a:spLocks noGrp="1"/>
          </p:cNvSpPr>
          <p:nvPr>
            <p:ph type="title"/>
          </p:nvPr>
        </p:nvSpPr>
        <p:spPr/>
        <p:txBody>
          <a:bodyPr/>
          <a:lstStyle/>
          <a:p>
            <a:r>
              <a:rPr lang="en-CA" dirty="0"/>
              <a:t>2) Satan is a created being…he is NOT God.</a:t>
            </a:r>
          </a:p>
        </p:txBody>
      </p:sp>
      <p:sp>
        <p:nvSpPr>
          <p:cNvPr id="3" name="Content Placeholder 2">
            <a:extLst>
              <a:ext uri="{FF2B5EF4-FFF2-40B4-BE49-F238E27FC236}">
                <a16:creationId xmlns:a16="http://schemas.microsoft.com/office/drawing/2014/main" id="{7BBFB660-7B68-C79A-313E-178A58AE9D37}"/>
              </a:ext>
            </a:extLst>
          </p:cNvPr>
          <p:cNvSpPr>
            <a:spLocks noGrp="1"/>
          </p:cNvSpPr>
          <p:nvPr>
            <p:ph idx="1"/>
          </p:nvPr>
        </p:nvSpPr>
        <p:spPr/>
        <p:txBody>
          <a:bodyPr/>
          <a:lstStyle/>
          <a:p>
            <a:r>
              <a:rPr lang="en-US" dirty="0"/>
              <a:t>“Now the serpent was more crafty than any other beast of the field that the LORD God </a:t>
            </a:r>
            <a:r>
              <a:rPr lang="en-US" b="1" dirty="0"/>
              <a:t>had made.” </a:t>
            </a:r>
            <a:r>
              <a:rPr lang="en-US" dirty="0"/>
              <a:t>He is under humankind, and knows it.” (Genesis 3:1) </a:t>
            </a:r>
            <a:endParaRPr lang="en-CA" dirty="0"/>
          </a:p>
        </p:txBody>
      </p:sp>
    </p:spTree>
    <p:extLst>
      <p:ext uri="{BB962C8B-B14F-4D97-AF65-F5344CB8AC3E}">
        <p14:creationId xmlns:p14="http://schemas.microsoft.com/office/powerpoint/2010/main" val="196489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E2B1E-FDE6-48E5-3813-B553268F16B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CDF8F55-D349-708F-664C-901DDCB11F63}"/>
              </a:ext>
            </a:extLst>
          </p:cNvPr>
          <p:cNvSpPr>
            <a:spLocks noGrp="1"/>
          </p:cNvSpPr>
          <p:nvPr>
            <p:ph idx="1"/>
          </p:nvPr>
        </p:nvSpPr>
        <p:spPr/>
        <p:txBody>
          <a:bodyPr>
            <a:normAutofit fontScale="85000" lnSpcReduction="20000"/>
          </a:bodyPr>
          <a:lstStyle/>
          <a:p>
            <a:pPr marL="0" indent="0">
              <a:buNone/>
            </a:pPr>
            <a:r>
              <a:rPr lang="en-US" dirty="0"/>
              <a:t>6) Growing up, how did you parents teach you about identifying what was wrong in marriage? </a:t>
            </a:r>
          </a:p>
          <a:p>
            <a:pPr marL="0" indent="0">
              <a:buNone/>
            </a:pPr>
            <a:endParaRPr lang="en-US" dirty="0"/>
          </a:p>
          <a:p>
            <a:pPr marL="0" indent="0">
              <a:buNone/>
            </a:pPr>
            <a:r>
              <a:rPr lang="en-US" dirty="0"/>
              <a:t>7) What impact does resentment, bitterness, scapegoating and unforgiveness have on marriage? </a:t>
            </a:r>
          </a:p>
          <a:p>
            <a:endParaRPr lang="en-US" dirty="0"/>
          </a:p>
          <a:p>
            <a:pPr marL="0" indent="0">
              <a:buNone/>
            </a:pPr>
            <a:r>
              <a:rPr lang="en-US" dirty="0"/>
              <a:t>8) How have things gone wrong in your marriage?</a:t>
            </a:r>
          </a:p>
          <a:p>
            <a:endParaRPr lang="en-US" dirty="0"/>
          </a:p>
          <a:p>
            <a:pPr marL="0" indent="0">
              <a:buNone/>
            </a:pPr>
            <a:r>
              <a:rPr lang="en-US" dirty="0"/>
              <a:t>9) What strategies are you using not to take culpability, responsibility and ownership for your contributions to the relational erosion in your marriage?</a:t>
            </a:r>
          </a:p>
          <a:p>
            <a:endParaRPr lang="en-US" dirty="0"/>
          </a:p>
          <a:p>
            <a:pPr marL="0" indent="0">
              <a:buNone/>
            </a:pPr>
            <a:r>
              <a:rPr lang="en-US" dirty="0"/>
              <a:t>10) What strategies do you sue to deflect, blame and scapegoat on your spouse? </a:t>
            </a:r>
          </a:p>
          <a:p>
            <a:endParaRPr lang="en-CA" dirty="0"/>
          </a:p>
        </p:txBody>
      </p:sp>
    </p:spTree>
    <p:extLst>
      <p:ext uri="{BB962C8B-B14F-4D97-AF65-F5344CB8AC3E}">
        <p14:creationId xmlns:p14="http://schemas.microsoft.com/office/powerpoint/2010/main" val="429229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C9E3-6D9B-1EA2-9ABF-D94DA9079E7B}"/>
              </a:ext>
            </a:extLst>
          </p:cNvPr>
          <p:cNvSpPr>
            <a:spLocks noGrp="1"/>
          </p:cNvSpPr>
          <p:nvPr>
            <p:ph type="title"/>
          </p:nvPr>
        </p:nvSpPr>
        <p:spPr>
          <a:xfrm>
            <a:off x="838200" y="152255"/>
            <a:ext cx="10515600" cy="1325563"/>
          </a:xfrm>
        </p:spPr>
        <p:txBody>
          <a:bodyPr>
            <a:normAutofit/>
          </a:bodyPr>
          <a:lstStyle/>
          <a:p>
            <a:r>
              <a:rPr lang="en-CA" sz="2800" b="1" dirty="0"/>
              <a:t>3) Satan is on “borrowed” time…He will be defeated and knows it! </a:t>
            </a:r>
          </a:p>
        </p:txBody>
      </p:sp>
      <p:sp>
        <p:nvSpPr>
          <p:cNvPr id="3" name="Content Placeholder 2">
            <a:extLst>
              <a:ext uri="{FF2B5EF4-FFF2-40B4-BE49-F238E27FC236}">
                <a16:creationId xmlns:a16="http://schemas.microsoft.com/office/drawing/2014/main" id="{1457BA23-73D6-CC91-D9C5-3FB9E1733350}"/>
              </a:ext>
            </a:extLst>
          </p:cNvPr>
          <p:cNvSpPr>
            <a:spLocks noGrp="1"/>
          </p:cNvSpPr>
          <p:nvPr>
            <p:ph idx="1"/>
          </p:nvPr>
        </p:nvSpPr>
        <p:spPr>
          <a:xfrm>
            <a:off x="681182" y="1662545"/>
            <a:ext cx="9552709" cy="5597237"/>
          </a:xfrm>
        </p:spPr>
        <p:txBody>
          <a:bodyPr>
            <a:normAutofit/>
          </a:bodyPr>
          <a:lstStyle/>
          <a:p>
            <a:r>
              <a:rPr lang="en-US" dirty="0"/>
              <a:t>“You believe that God is one; you do well. Even the demons believe—and shudder!” James 2:19 </a:t>
            </a:r>
          </a:p>
          <a:p>
            <a:endParaRPr lang="en-US" dirty="0"/>
          </a:p>
          <a:p>
            <a:endParaRPr lang="en-US" dirty="0"/>
          </a:p>
          <a:p>
            <a:endParaRPr lang="en-US" dirty="0"/>
          </a:p>
          <a:p>
            <a:r>
              <a:rPr lang="en-US" dirty="0"/>
              <a:t>In Matthew 8:29 when the demons saw Jesus they cried out “And behold, they cried out, “What have you to do with us, O Son of God? Have you come here to torment us before </a:t>
            </a:r>
            <a:r>
              <a:rPr lang="en-US" b="1" dirty="0"/>
              <a:t>our appointed</a:t>
            </a:r>
            <a:r>
              <a:rPr lang="en-US" dirty="0"/>
              <a:t> </a:t>
            </a:r>
            <a:r>
              <a:rPr lang="en-US" b="1" dirty="0"/>
              <a:t>time</a:t>
            </a:r>
            <a:r>
              <a:rPr lang="en-US" dirty="0"/>
              <a:t>?”</a:t>
            </a:r>
          </a:p>
          <a:p>
            <a:endParaRPr lang="en-US" dirty="0"/>
          </a:p>
        </p:txBody>
      </p:sp>
    </p:spTree>
    <p:extLst>
      <p:ext uri="{BB962C8B-B14F-4D97-AF65-F5344CB8AC3E}">
        <p14:creationId xmlns:p14="http://schemas.microsoft.com/office/powerpoint/2010/main" val="328596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10C7-7C55-8AB8-A19E-D22B88ECF544}"/>
              </a:ext>
            </a:extLst>
          </p:cNvPr>
          <p:cNvSpPr>
            <a:spLocks noGrp="1"/>
          </p:cNvSpPr>
          <p:nvPr>
            <p:ph type="title"/>
          </p:nvPr>
        </p:nvSpPr>
        <p:spPr/>
        <p:txBody>
          <a:bodyPr>
            <a:normAutofit/>
          </a:bodyPr>
          <a:lstStyle/>
          <a:p>
            <a:r>
              <a:rPr lang="en-CA" sz="2800" dirty="0"/>
              <a:t>4) Satan is </a:t>
            </a:r>
            <a:r>
              <a:rPr lang="en-CA" sz="2800" b="1" dirty="0"/>
              <a:t>relentless </a:t>
            </a:r>
          </a:p>
        </p:txBody>
      </p:sp>
      <p:sp>
        <p:nvSpPr>
          <p:cNvPr id="3" name="Content Placeholder 2">
            <a:extLst>
              <a:ext uri="{FF2B5EF4-FFF2-40B4-BE49-F238E27FC236}">
                <a16:creationId xmlns:a16="http://schemas.microsoft.com/office/drawing/2014/main" id="{7EE66BBC-1024-FFD7-6B3D-A3D81DBD1A8A}"/>
              </a:ext>
            </a:extLst>
          </p:cNvPr>
          <p:cNvSpPr>
            <a:spLocks noGrp="1"/>
          </p:cNvSpPr>
          <p:nvPr>
            <p:ph idx="1"/>
          </p:nvPr>
        </p:nvSpPr>
        <p:spPr/>
        <p:txBody>
          <a:bodyPr>
            <a:normAutofit/>
          </a:bodyPr>
          <a:lstStyle/>
          <a:p>
            <a:r>
              <a:rPr lang="en-US" dirty="0"/>
              <a:t>2 Corinthians 4:4 stated that Satan – “He “blinds the minds” of those who do not know Christ, and attempts to prevent them from coming to Christ”</a:t>
            </a:r>
          </a:p>
          <a:p>
            <a:endParaRPr lang="en-US" dirty="0"/>
          </a:p>
          <a:p>
            <a:r>
              <a:rPr lang="en-US" dirty="0"/>
              <a:t>Ephesians 6:11- states that Satan has many structured schemes and methods to attack Believers and the world. </a:t>
            </a:r>
          </a:p>
          <a:p>
            <a:endParaRPr lang="en-CA" dirty="0"/>
          </a:p>
        </p:txBody>
      </p:sp>
    </p:spTree>
    <p:extLst>
      <p:ext uri="{BB962C8B-B14F-4D97-AF65-F5344CB8AC3E}">
        <p14:creationId xmlns:p14="http://schemas.microsoft.com/office/powerpoint/2010/main" val="404177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C4245-8968-8B0B-54BE-7EC1AC178E9A}"/>
              </a:ext>
            </a:extLst>
          </p:cNvPr>
          <p:cNvSpPr>
            <a:spLocks noGrp="1"/>
          </p:cNvSpPr>
          <p:nvPr>
            <p:ph type="title"/>
          </p:nvPr>
        </p:nvSpPr>
        <p:spPr/>
        <p:txBody>
          <a:bodyPr/>
          <a:lstStyle/>
          <a:p>
            <a:r>
              <a:rPr lang="en-CA" dirty="0"/>
              <a:t>5) Satan targets God’s Children </a:t>
            </a:r>
          </a:p>
        </p:txBody>
      </p:sp>
      <p:sp>
        <p:nvSpPr>
          <p:cNvPr id="3" name="Content Placeholder 2">
            <a:extLst>
              <a:ext uri="{FF2B5EF4-FFF2-40B4-BE49-F238E27FC236}">
                <a16:creationId xmlns:a16="http://schemas.microsoft.com/office/drawing/2014/main" id="{442EAE8F-DFF8-FD1C-8FC3-3576EBA41052}"/>
              </a:ext>
            </a:extLst>
          </p:cNvPr>
          <p:cNvSpPr>
            <a:spLocks noGrp="1"/>
          </p:cNvSpPr>
          <p:nvPr>
            <p:ph idx="1"/>
          </p:nvPr>
        </p:nvSpPr>
        <p:spPr/>
        <p:txBody>
          <a:bodyPr/>
          <a:lstStyle/>
          <a:p>
            <a:pPr marL="0" indent="0">
              <a:buNone/>
            </a:pPr>
            <a:r>
              <a:rPr lang="en-US" dirty="0"/>
              <a:t> Ephesians 6:11 Therefore we are to put on the </a:t>
            </a:r>
            <a:r>
              <a:rPr lang="en-US" b="1" i="1" dirty="0">
                <a:solidFill>
                  <a:schemeClr val="accent6">
                    <a:lumMod val="75000"/>
                  </a:schemeClr>
                </a:solidFill>
              </a:rPr>
              <a:t>FULL ARMOUR of God</a:t>
            </a:r>
            <a:r>
              <a:rPr lang="en-US" dirty="0"/>
              <a:t>.  </a:t>
            </a:r>
          </a:p>
          <a:p>
            <a:pPr marL="0" indent="0">
              <a:buNone/>
            </a:pPr>
            <a:r>
              <a:rPr lang="en-US" dirty="0"/>
              <a:t>Why? “….that you may be able to stand against the schemes of the devil…” The Step by step methods of the devil.</a:t>
            </a:r>
          </a:p>
          <a:p>
            <a:pPr marL="0" indent="0">
              <a:buNone/>
            </a:pPr>
            <a:endParaRPr lang="en-US" dirty="0"/>
          </a:p>
          <a:p>
            <a:r>
              <a:rPr lang="en-US" dirty="0"/>
              <a:t>      V13 -  “Therefore take up the whole armor of God, that you may be able to withstand in the evil day, and having done all, to stand firm…. V16 - In all circumstances take up the shield of faith, with which you can extinguish all the flaming darts of the evil one;</a:t>
            </a:r>
          </a:p>
          <a:p>
            <a:endParaRPr lang="en-CA" dirty="0"/>
          </a:p>
        </p:txBody>
      </p:sp>
    </p:spTree>
    <p:extLst>
      <p:ext uri="{BB962C8B-B14F-4D97-AF65-F5344CB8AC3E}">
        <p14:creationId xmlns:p14="http://schemas.microsoft.com/office/powerpoint/2010/main" val="333972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7E255-470B-5F16-AD98-F1DCBF15B228}"/>
              </a:ext>
            </a:extLst>
          </p:cNvPr>
          <p:cNvSpPr>
            <a:spLocks noGrp="1"/>
          </p:cNvSpPr>
          <p:nvPr>
            <p:ph type="title"/>
          </p:nvPr>
        </p:nvSpPr>
        <p:spPr/>
        <p:txBody>
          <a:bodyPr/>
          <a:lstStyle/>
          <a:p>
            <a:r>
              <a:rPr lang="en-CA" dirty="0"/>
              <a:t>6) Satan is Strategic</a:t>
            </a:r>
          </a:p>
        </p:txBody>
      </p:sp>
      <p:sp>
        <p:nvSpPr>
          <p:cNvPr id="3" name="Content Placeholder 2">
            <a:extLst>
              <a:ext uri="{FF2B5EF4-FFF2-40B4-BE49-F238E27FC236}">
                <a16:creationId xmlns:a16="http://schemas.microsoft.com/office/drawing/2014/main" id="{294AAF8F-2A38-753A-9BD1-E4F6884A8650}"/>
              </a:ext>
            </a:extLst>
          </p:cNvPr>
          <p:cNvSpPr>
            <a:spLocks noGrp="1"/>
          </p:cNvSpPr>
          <p:nvPr>
            <p:ph idx="1"/>
          </p:nvPr>
        </p:nvSpPr>
        <p:spPr/>
        <p:txBody>
          <a:bodyPr>
            <a:normAutofit fontScale="92500"/>
          </a:bodyPr>
          <a:lstStyle/>
          <a:p>
            <a:r>
              <a:rPr lang="en-US" dirty="0"/>
              <a:t>Therefore we are to put on the FULL ARMOUR of God.  </a:t>
            </a:r>
          </a:p>
          <a:p>
            <a:endParaRPr lang="en-US" dirty="0"/>
          </a:p>
          <a:p>
            <a:r>
              <a:rPr lang="en-US" dirty="0"/>
              <a:t>Why? “….that you may be able to stand against the schemes of the devil.        </a:t>
            </a:r>
          </a:p>
          <a:p>
            <a:endParaRPr lang="en-US" dirty="0"/>
          </a:p>
          <a:p>
            <a:r>
              <a:rPr lang="en-US" dirty="0"/>
              <a:t>In Genesis 3:1 - What is not seen in the English translation in the place on words “naked” in 2:25 and “crafty” 3:1. Adam and Eve have innocence about them and Satan is shrewd, wise to seek to exploit this. </a:t>
            </a:r>
          </a:p>
          <a:p>
            <a:endParaRPr lang="en-US" dirty="0"/>
          </a:p>
          <a:p>
            <a:r>
              <a:rPr lang="en-US" dirty="0"/>
              <a:t>This creates a link between Genesis 2 and Genesis 3. </a:t>
            </a:r>
            <a:endParaRPr lang="en-CA" dirty="0"/>
          </a:p>
        </p:txBody>
      </p:sp>
    </p:spTree>
    <p:extLst>
      <p:ext uri="{BB962C8B-B14F-4D97-AF65-F5344CB8AC3E}">
        <p14:creationId xmlns:p14="http://schemas.microsoft.com/office/powerpoint/2010/main" val="149990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A672-F81A-A762-ABC9-C829C5C30ED3}"/>
              </a:ext>
            </a:extLst>
          </p:cNvPr>
          <p:cNvSpPr>
            <a:spLocks noGrp="1"/>
          </p:cNvSpPr>
          <p:nvPr>
            <p:ph type="title"/>
          </p:nvPr>
        </p:nvSpPr>
        <p:spPr/>
        <p:txBody>
          <a:bodyPr>
            <a:normAutofit fontScale="90000"/>
          </a:bodyPr>
          <a:lstStyle/>
          <a:p>
            <a:r>
              <a:rPr lang="en-CA" sz="3200" b="1" dirty="0">
                <a:solidFill>
                  <a:schemeClr val="accent6">
                    <a:lumMod val="50000"/>
                  </a:schemeClr>
                </a:solidFill>
              </a:rPr>
              <a:t>Implications for marriage?  How is Satan having a “foothold” in your Marriage?         </a:t>
            </a:r>
            <a:br>
              <a:rPr lang="en-US" sz="3200" b="1" dirty="0">
                <a:solidFill>
                  <a:schemeClr val="accent6">
                    <a:lumMod val="50000"/>
                  </a:schemeClr>
                </a:solidFill>
              </a:rPr>
            </a:br>
            <a:endParaRPr lang="en-CA" sz="3200" b="1" dirty="0">
              <a:solidFill>
                <a:schemeClr val="accent6">
                  <a:lumMod val="50000"/>
                </a:schemeClr>
              </a:solidFill>
            </a:endParaRPr>
          </a:p>
        </p:txBody>
      </p:sp>
      <p:sp>
        <p:nvSpPr>
          <p:cNvPr id="3" name="Content Placeholder 2">
            <a:extLst>
              <a:ext uri="{FF2B5EF4-FFF2-40B4-BE49-F238E27FC236}">
                <a16:creationId xmlns:a16="http://schemas.microsoft.com/office/drawing/2014/main" id="{26CC69F1-E443-C1B2-7127-91F6CB4D1AF7}"/>
              </a:ext>
            </a:extLst>
          </p:cNvPr>
          <p:cNvSpPr>
            <a:spLocks noGrp="1"/>
          </p:cNvSpPr>
          <p:nvPr>
            <p:ph idx="1"/>
          </p:nvPr>
        </p:nvSpPr>
        <p:spPr/>
        <p:txBody>
          <a:bodyPr>
            <a:normAutofit fontScale="92500"/>
          </a:bodyPr>
          <a:lstStyle/>
          <a:p>
            <a:r>
              <a:rPr kumimoji="0" lang="en-US" sz="2900" b="1" i="0" u="none" strike="noStrike" kern="1200" cap="none" spc="0" normalizeH="0" baseline="0" noProof="0" dirty="0">
                <a:ln>
                  <a:noFill/>
                </a:ln>
                <a:solidFill>
                  <a:srgbClr val="70AD47">
                    <a:lumMod val="50000"/>
                  </a:srgbClr>
                </a:solidFill>
                <a:effectLst/>
                <a:uLnTx/>
                <a:uFillTx/>
                <a:latin typeface="Calibri Light" panose="020F0302020204030204"/>
                <a:ea typeface="+mj-ea"/>
                <a:cs typeface="+mj-cs"/>
              </a:rPr>
              <a:t>Ephesians 4:27 – “….give no opportunity to the devil…” </a:t>
            </a:r>
          </a:p>
          <a:p>
            <a:endParaRPr lang="en-US" dirty="0"/>
          </a:p>
          <a:p>
            <a:r>
              <a:rPr lang="en-US" dirty="0"/>
              <a:t>2 Corinthians 2:11 “….we would not be outwitted by Satan; for we are not ignorant of his designs/schemes/strategies/thoughts and purposes”.</a:t>
            </a:r>
          </a:p>
          <a:p>
            <a:endParaRPr lang="en-US" dirty="0"/>
          </a:p>
          <a:p>
            <a:r>
              <a:rPr lang="en-US" dirty="0"/>
              <a:t> 2 Corinthians 11:2-3 – “…I betrothed you to one husband, to present you as a pure virgin to Christ. 3 But I am afraid that </a:t>
            </a:r>
            <a:r>
              <a:rPr lang="en-US" b="1" i="1" dirty="0">
                <a:solidFill>
                  <a:schemeClr val="accent6">
                    <a:lumMod val="50000"/>
                  </a:schemeClr>
                </a:solidFill>
              </a:rPr>
              <a:t>as the serpent deceived Eve </a:t>
            </a:r>
            <a:r>
              <a:rPr lang="en-US" dirty="0"/>
              <a:t>by his cunning, </a:t>
            </a:r>
            <a:r>
              <a:rPr lang="en-US" u="sng" dirty="0"/>
              <a:t>your thoughts will be led astray </a:t>
            </a:r>
            <a:r>
              <a:rPr lang="en-US" dirty="0"/>
              <a:t>from a sincere and pure devotion to Christ”.</a:t>
            </a:r>
          </a:p>
          <a:p>
            <a:r>
              <a:rPr lang="en-US" dirty="0"/>
              <a:t>  </a:t>
            </a:r>
          </a:p>
          <a:p>
            <a:endParaRPr lang="en-CA" dirty="0"/>
          </a:p>
        </p:txBody>
      </p:sp>
    </p:spTree>
    <p:extLst>
      <p:ext uri="{BB962C8B-B14F-4D97-AF65-F5344CB8AC3E}">
        <p14:creationId xmlns:p14="http://schemas.microsoft.com/office/powerpoint/2010/main" val="214581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4325</Words>
  <Application>Microsoft Office PowerPoint</Application>
  <PresentationFormat>Widescreen</PresentationFormat>
  <Paragraphs>278</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Times New Roman</vt:lpstr>
      <vt:lpstr>Office Theme</vt:lpstr>
      <vt:lpstr>What went wrong? Genesis 3 </vt:lpstr>
      <vt:lpstr>Marriage goes terribly wrong when….</vt:lpstr>
      <vt:lpstr>1) Satan is real</vt:lpstr>
      <vt:lpstr>2) Satan is a created being…he is NOT God.</vt:lpstr>
      <vt:lpstr>3) Satan is on “borrowed” time…He will be defeated and knows it! </vt:lpstr>
      <vt:lpstr>4) Satan is relentless </vt:lpstr>
      <vt:lpstr>5) Satan targets God’s Children </vt:lpstr>
      <vt:lpstr>6) Satan is Strategic</vt:lpstr>
      <vt:lpstr>Implications for marriage?  How is Satan having a “foothold” in your Marriage?          </vt:lpstr>
      <vt:lpstr>2. Things go terribly wrong in marriage when  Husband keep their mouths shut instead of speaking up….and reflecting on God’s Word….</vt:lpstr>
      <vt:lpstr>3. Things go terribly wrong in marriage when God’s Word is “edited” through doubt, distortion, denial and demeaned </vt:lpstr>
      <vt:lpstr>3. Things go terribly wrong in marriage when God’s Word is “edited” through doubt, distortion, denial and demeaned </vt:lpstr>
      <vt:lpstr>3. Things go terribly wrong in marriage when God’s Word is “edited” through doubt, distortion, denial and demeaned </vt:lpstr>
      <vt:lpstr>3. Things go terribly wrong in marriage when God’s Word is “edited” through doubt, distortion, denial and demeaned </vt:lpstr>
      <vt:lpstr>Satan in effect was giving Eve 9 lies -    How has this impacted our marriages?   “Think about his Eve:  </vt:lpstr>
      <vt:lpstr>4. Things go terribly wrong in marriage when we follow the following deceitful agenda</vt:lpstr>
      <vt:lpstr>4. Things go terribly wrong in marriage when we follow the following deceitful agenda</vt:lpstr>
      <vt:lpstr>4. Things go terribly wrong in marriage when we follow the following deceitful agenda</vt:lpstr>
      <vt:lpstr>4. Things go terribly wrong in marriage when we follow the following deceitful agenda</vt:lpstr>
      <vt:lpstr>4. Things go terribly wrong in marriage when we follow the following deceitful agenda</vt:lpstr>
      <vt:lpstr>4. Things go terribly wrong in marriage when we follow the following deceitful agenda</vt:lpstr>
      <vt:lpstr>4. Things go terribly wrong in marriage when we follow the following deceitful agenda</vt:lpstr>
      <vt:lpstr>5. The results of things going terribly wrong: </vt:lpstr>
      <vt:lpstr>1) Marriage is characterized by S.I.N.</vt:lpstr>
      <vt:lpstr>2) Husbands and wives sense legitimate guilt and forensic shame…but attempt to what it takes to cover and conceal this guilt and shame</vt:lpstr>
      <vt:lpstr>3)  Husband and wives become deceived when they give  all their energy and strategies to finding immediate, desperate solutions to cover themselves BEFORE one another! Their entire focus was on one another horizontally.  </vt:lpstr>
      <vt:lpstr>4) Husbands and wives have a clear awareness that they had a defiled “conscience”  - No amount of external concealment and covering does away with inner shame. </vt:lpstr>
      <vt:lpstr>5) Husbands will have to confront their sin…even though they will not naturally want to</vt:lpstr>
      <vt:lpstr>5) Husbands will have to confront their sin…even though they will not naturally want to</vt:lpstr>
      <vt:lpstr>5) Husbands will have to confront their sin…even though they will not naturally want to</vt:lpstr>
      <vt:lpstr>5) Husbands will have to confront their  sin…even though they will not naturally want to</vt:lpstr>
      <vt:lpstr>5) Husbands will have to confront their sin…even though they will not naturally want to</vt:lpstr>
      <vt:lpstr>6) Wives, in turn,  will not take culpability or ownership for their contribution for disobeying God.</vt:lpstr>
      <vt:lpstr>PowerPoint Presentation</vt:lpstr>
      <vt:lpstr>7) Neither husband and Wives will naturally seek to take the time to work through challenges! </vt:lpstr>
      <vt:lpstr>Couples who do not “wear” their C.R.O.C.S WILL end up eroding as a couple.  </vt:lpstr>
      <vt:lpstr>7) Husband and Wives live out the consequences of attempting to make life work without God. </vt:lpstr>
      <vt:lpstr>8) Strategically all husbands and wives will make a shallow attempt to make a Name for themselves.  </vt:lpstr>
      <vt:lpstr>Implications for Marriage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Brannan</dc:creator>
  <cp:lastModifiedBy>Craig Brannan</cp:lastModifiedBy>
  <cp:revision>26</cp:revision>
  <cp:lastPrinted>2023-03-03T02:03:55Z</cp:lastPrinted>
  <dcterms:created xsi:type="dcterms:W3CDTF">2023-02-19T18:02:31Z</dcterms:created>
  <dcterms:modified xsi:type="dcterms:W3CDTF">2023-03-04T17:20:54Z</dcterms:modified>
</cp:coreProperties>
</file>