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93" r:id="rId4"/>
    <p:sldId id="266" r:id="rId5"/>
    <p:sldId id="267" r:id="rId6"/>
    <p:sldId id="268" r:id="rId7"/>
    <p:sldId id="273" r:id="rId8"/>
    <p:sldId id="272" r:id="rId9"/>
    <p:sldId id="271" r:id="rId10"/>
    <p:sldId id="269" r:id="rId11"/>
    <p:sldId id="274" r:id="rId12"/>
    <p:sldId id="276" r:id="rId13"/>
    <p:sldId id="275" r:id="rId14"/>
    <p:sldId id="280" r:id="rId15"/>
    <p:sldId id="281" r:id="rId16"/>
    <p:sldId id="284" r:id="rId17"/>
    <p:sldId id="285" r:id="rId18"/>
    <p:sldId id="261" r:id="rId19"/>
    <p:sldId id="286" r:id="rId20"/>
    <p:sldId id="287" r:id="rId21"/>
    <p:sldId id="288" r:id="rId22"/>
    <p:sldId id="289" r:id="rId23"/>
    <p:sldId id="291" r:id="rId24"/>
    <p:sldId id="292" r:id="rId25"/>
    <p:sldId id="29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2DFA5-5A16-2D4B-DB94-9B4E452E0F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D2E1C82-D771-FF9B-6795-D61E8E60F6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442C022-520D-2D4A-C85B-53E257FC9D6B}"/>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5" name="Footer Placeholder 4">
            <a:extLst>
              <a:ext uri="{FF2B5EF4-FFF2-40B4-BE49-F238E27FC236}">
                <a16:creationId xmlns:a16="http://schemas.microsoft.com/office/drawing/2014/main" id="{AE68E264-0659-130D-30B0-E3A141FF8B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70FBAAF-C6C2-DD1C-DCF9-83229314AA11}"/>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1728240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81D9-6FC0-C9D3-245F-A420D9408EAF}"/>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15CFB81-B051-188D-CCE8-BC63EAA26C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4555F51-0DE5-493E-A8B7-5F4B8C3B2677}"/>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5" name="Footer Placeholder 4">
            <a:extLst>
              <a:ext uri="{FF2B5EF4-FFF2-40B4-BE49-F238E27FC236}">
                <a16:creationId xmlns:a16="http://schemas.microsoft.com/office/drawing/2014/main" id="{3BC6ACF5-F7B9-E0B7-8E7F-7F12CC2E900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0F586C4-E781-AC99-C53D-8A0002E60CCC}"/>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215139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3F32B6-EEF2-757F-72E5-95C558475A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ABCE77F-55C9-A92A-DC2F-D41AEC0396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DE90823-33D4-5641-1C70-075B6C7565D2}"/>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5" name="Footer Placeholder 4">
            <a:extLst>
              <a:ext uri="{FF2B5EF4-FFF2-40B4-BE49-F238E27FC236}">
                <a16:creationId xmlns:a16="http://schemas.microsoft.com/office/drawing/2014/main" id="{5590939C-4A1C-0839-169D-B0714B4A727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C229F1-A05A-1227-FEF1-E72F128787E7}"/>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369672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009E7-4481-AFD3-DEE5-3352618B572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979D55A-9F08-FE0E-CE4D-18525685F7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D7D9948-0F78-773F-FE42-F44DA0D4B161}"/>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5" name="Footer Placeholder 4">
            <a:extLst>
              <a:ext uri="{FF2B5EF4-FFF2-40B4-BE49-F238E27FC236}">
                <a16:creationId xmlns:a16="http://schemas.microsoft.com/office/drawing/2014/main" id="{5A47EB48-7B6B-289F-98BA-064EC47809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5C266DA-6953-B3A9-4554-469B551210EA}"/>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494064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2A070-9C89-BF94-E04C-8927FEBC66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D2D085A-0B39-66E4-B54B-87B3AA7367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4E8D92-9014-86CB-4024-06808315D887}"/>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5" name="Footer Placeholder 4">
            <a:extLst>
              <a:ext uri="{FF2B5EF4-FFF2-40B4-BE49-F238E27FC236}">
                <a16:creationId xmlns:a16="http://schemas.microsoft.com/office/drawing/2014/main" id="{B1C240D3-5617-A9CA-7E2A-43E704E71C4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FBD959-547F-56BA-2667-94F7EE923F30}"/>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158313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75270-661D-F18F-817D-E52C1431AFA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1AA7D1A-F105-3B96-3DDE-F16A4E08F6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9AB3FE3-A224-C050-B105-D90E3811D5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512FC59-F0EF-3EFD-4BAD-7D3DB3E6EC96}"/>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6" name="Footer Placeholder 5">
            <a:extLst>
              <a:ext uri="{FF2B5EF4-FFF2-40B4-BE49-F238E27FC236}">
                <a16:creationId xmlns:a16="http://schemas.microsoft.com/office/drawing/2014/main" id="{54CD550E-CC7F-8AC1-386B-1FF4D70D811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A3F77AD-7849-23C6-1CCC-AAEC57AC6E46}"/>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67830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77CB6-6F66-4595-C4FE-69E748E8B5B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CA5AC7D-49EE-93CA-2D2F-0A2DB97AE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161659-58EE-D43B-0FD8-4D06C7087A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850E341-B35E-284D-C316-51A17F2696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CFB413-AA24-232B-54F8-90784FC268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70B19DA-6331-4E61-E9F9-17F643D9F75E}"/>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8" name="Footer Placeholder 7">
            <a:extLst>
              <a:ext uri="{FF2B5EF4-FFF2-40B4-BE49-F238E27FC236}">
                <a16:creationId xmlns:a16="http://schemas.microsoft.com/office/drawing/2014/main" id="{FA71064D-2F03-5015-B1C3-58990D6CC7E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C31A82A-1109-81D7-8B7E-C2E2D367AF7B}"/>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365657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C635-8C82-A479-0CBA-DBA4CD8E064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03D52BD-64C1-5FAC-2100-5F3CB11B7819}"/>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4" name="Footer Placeholder 3">
            <a:extLst>
              <a:ext uri="{FF2B5EF4-FFF2-40B4-BE49-F238E27FC236}">
                <a16:creationId xmlns:a16="http://schemas.microsoft.com/office/drawing/2014/main" id="{98183EE6-868E-A699-23A4-2C6DEDB7014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57DC805-6413-71BD-BFFA-2C58FA7ED18D}"/>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156647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FBD59-FECC-BF5D-BDCB-DB0C17D690A3}"/>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3" name="Footer Placeholder 2">
            <a:extLst>
              <a:ext uri="{FF2B5EF4-FFF2-40B4-BE49-F238E27FC236}">
                <a16:creationId xmlns:a16="http://schemas.microsoft.com/office/drawing/2014/main" id="{8CAE1ECF-284C-6D41-9695-B616B49E074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0B52547-2CD1-5094-FF61-D51799EFFA90}"/>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1513930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980AA-8922-A56A-1722-B5708B78D0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7FEABE8-27ED-8921-34EB-407D663BB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4524F2D-40B5-6895-1906-79246DA97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8D1A07-FFF9-676A-A3A1-D1844176BB3F}"/>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6" name="Footer Placeholder 5">
            <a:extLst>
              <a:ext uri="{FF2B5EF4-FFF2-40B4-BE49-F238E27FC236}">
                <a16:creationId xmlns:a16="http://schemas.microsoft.com/office/drawing/2014/main" id="{48D9BCEA-B709-6619-5A85-3B1D0C9B0FE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7E74F25-CF60-5014-8BA1-6EB32B7895AB}"/>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220149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FC27A-7D70-5CD7-8055-2B547D5B8B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D4F7560-350F-E202-A08D-1328D841F8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E673132-1493-C952-0B19-0046BF97ED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B2B0FC-4937-F12E-D4C3-D55256BB8EB1}"/>
              </a:ext>
            </a:extLst>
          </p:cNvPr>
          <p:cNvSpPr>
            <a:spLocks noGrp="1"/>
          </p:cNvSpPr>
          <p:nvPr>
            <p:ph type="dt" sz="half" idx="10"/>
          </p:nvPr>
        </p:nvSpPr>
        <p:spPr/>
        <p:txBody>
          <a:bodyPr/>
          <a:lstStyle/>
          <a:p>
            <a:fld id="{64B77764-94CB-410C-B864-50F78354AA7C}" type="datetimeFigureOut">
              <a:rPr lang="en-CA" smtClean="0"/>
              <a:t>2023-03-02</a:t>
            </a:fld>
            <a:endParaRPr lang="en-CA"/>
          </a:p>
        </p:txBody>
      </p:sp>
      <p:sp>
        <p:nvSpPr>
          <p:cNvPr id="6" name="Footer Placeholder 5">
            <a:extLst>
              <a:ext uri="{FF2B5EF4-FFF2-40B4-BE49-F238E27FC236}">
                <a16:creationId xmlns:a16="http://schemas.microsoft.com/office/drawing/2014/main" id="{3025D55D-A72F-9E9F-B6D7-15A2514E893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CDECB08-A03E-877F-9EDD-B1BE9BA452AB}"/>
              </a:ext>
            </a:extLst>
          </p:cNvPr>
          <p:cNvSpPr>
            <a:spLocks noGrp="1"/>
          </p:cNvSpPr>
          <p:nvPr>
            <p:ph type="sldNum" sz="quarter" idx="12"/>
          </p:nvPr>
        </p:nvSpPr>
        <p:spPr/>
        <p:txBody>
          <a:bodyPr/>
          <a:lstStyle/>
          <a:p>
            <a:fld id="{D319BA5B-475A-4AB0-842A-84F999F22A86}" type="slidenum">
              <a:rPr lang="en-CA" smtClean="0"/>
              <a:t>‹#›</a:t>
            </a:fld>
            <a:endParaRPr lang="en-CA"/>
          </a:p>
        </p:txBody>
      </p:sp>
    </p:spTree>
    <p:extLst>
      <p:ext uri="{BB962C8B-B14F-4D97-AF65-F5344CB8AC3E}">
        <p14:creationId xmlns:p14="http://schemas.microsoft.com/office/powerpoint/2010/main" val="4188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5AAA87-9FCF-1BE5-1095-53D999AFC1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9B01D0B-C158-7984-27EB-A4DEAF99CC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B4D7D27-D0C0-B006-7CA1-E4696D20FE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77764-94CB-410C-B864-50F78354AA7C}" type="datetimeFigureOut">
              <a:rPr lang="en-CA" smtClean="0"/>
              <a:t>2023-03-02</a:t>
            </a:fld>
            <a:endParaRPr lang="en-CA"/>
          </a:p>
        </p:txBody>
      </p:sp>
      <p:sp>
        <p:nvSpPr>
          <p:cNvPr id="5" name="Footer Placeholder 4">
            <a:extLst>
              <a:ext uri="{FF2B5EF4-FFF2-40B4-BE49-F238E27FC236}">
                <a16:creationId xmlns:a16="http://schemas.microsoft.com/office/drawing/2014/main" id="{6CA7A290-4D11-647A-C3CA-6049524A4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D6AB30A-C8C3-0C92-AA7E-75368796F8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9BA5B-475A-4AB0-842A-84F999F22A86}" type="slidenum">
              <a:rPr lang="en-CA" smtClean="0"/>
              <a:t>‹#›</a:t>
            </a:fld>
            <a:endParaRPr lang="en-CA"/>
          </a:p>
        </p:txBody>
      </p:sp>
    </p:spTree>
    <p:extLst>
      <p:ext uri="{BB962C8B-B14F-4D97-AF65-F5344CB8AC3E}">
        <p14:creationId xmlns:p14="http://schemas.microsoft.com/office/powerpoint/2010/main" val="1035745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4E8B2-50F7-9EFC-53E0-2789FC7F2946}"/>
              </a:ext>
            </a:extLst>
          </p:cNvPr>
          <p:cNvSpPr>
            <a:spLocks noGrp="1"/>
          </p:cNvSpPr>
          <p:nvPr>
            <p:ph type="ctrTitle"/>
          </p:nvPr>
        </p:nvSpPr>
        <p:spPr>
          <a:xfrm>
            <a:off x="1765007" y="4440951"/>
            <a:ext cx="7600335" cy="655970"/>
          </a:xfrm>
        </p:spPr>
        <p:txBody>
          <a:bodyPr>
            <a:normAutofit/>
          </a:bodyPr>
          <a:lstStyle/>
          <a:p>
            <a:r>
              <a:rPr lang="en-CA" sz="3600" b="1" dirty="0">
                <a:solidFill>
                  <a:schemeClr val="accent1"/>
                </a:solidFill>
              </a:rPr>
              <a:t>Who are we?</a:t>
            </a:r>
          </a:p>
        </p:txBody>
      </p:sp>
      <p:sp>
        <p:nvSpPr>
          <p:cNvPr id="3" name="Subtitle 2">
            <a:extLst>
              <a:ext uri="{FF2B5EF4-FFF2-40B4-BE49-F238E27FC236}">
                <a16:creationId xmlns:a16="http://schemas.microsoft.com/office/drawing/2014/main" id="{A83D4019-3E30-BF5D-6C1D-13820A8FE0B6}"/>
              </a:ext>
            </a:extLst>
          </p:cNvPr>
          <p:cNvSpPr>
            <a:spLocks noGrp="1"/>
          </p:cNvSpPr>
          <p:nvPr>
            <p:ph type="subTitle" idx="1"/>
          </p:nvPr>
        </p:nvSpPr>
        <p:spPr>
          <a:xfrm>
            <a:off x="1051157" y="5151204"/>
            <a:ext cx="9144000" cy="1655762"/>
          </a:xfrm>
        </p:spPr>
        <p:txBody>
          <a:bodyPr>
            <a:normAutofit fontScale="92500" lnSpcReduction="20000"/>
          </a:bodyPr>
          <a:lstStyle/>
          <a:p>
            <a:r>
              <a:rPr lang="en-CA" sz="3200" b="1" dirty="0">
                <a:solidFill>
                  <a:srgbClr val="C00000"/>
                </a:solidFill>
              </a:rPr>
              <a:t>Who are we is based on WHOSE we ARE? </a:t>
            </a:r>
          </a:p>
          <a:p>
            <a:r>
              <a:rPr lang="en-CA" sz="3200" b="1" dirty="0">
                <a:solidFill>
                  <a:srgbClr val="C00000"/>
                </a:solidFill>
              </a:rPr>
              <a:t>We are Bonded Beings!</a:t>
            </a:r>
          </a:p>
          <a:p>
            <a:endParaRPr lang="en-CA" dirty="0"/>
          </a:p>
          <a:p>
            <a:r>
              <a:rPr lang="en-CA" dirty="0"/>
              <a:t> </a:t>
            </a:r>
            <a:endParaRPr lang="en-US" dirty="0"/>
          </a:p>
          <a:p>
            <a:endParaRPr lang="en-CA" dirty="0"/>
          </a:p>
        </p:txBody>
      </p:sp>
      <p:grpSp>
        <p:nvGrpSpPr>
          <p:cNvPr id="16" name="Group 15">
            <a:extLst>
              <a:ext uri="{FF2B5EF4-FFF2-40B4-BE49-F238E27FC236}">
                <a16:creationId xmlns:a16="http://schemas.microsoft.com/office/drawing/2014/main" id="{F5DB6187-6F0C-C1E1-2780-D48D26DF6908}"/>
              </a:ext>
            </a:extLst>
          </p:cNvPr>
          <p:cNvGrpSpPr/>
          <p:nvPr/>
        </p:nvGrpSpPr>
        <p:grpSpPr>
          <a:xfrm>
            <a:off x="3519949" y="461962"/>
            <a:ext cx="4311071" cy="3638696"/>
            <a:chOff x="3519949" y="461962"/>
            <a:chExt cx="4311071" cy="3638696"/>
          </a:xfrm>
        </p:grpSpPr>
        <p:sp>
          <p:nvSpPr>
            <p:cNvPr id="4" name="Oval 3">
              <a:extLst>
                <a:ext uri="{FF2B5EF4-FFF2-40B4-BE49-F238E27FC236}">
                  <a16:creationId xmlns:a16="http://schemas.microsoft.com/office/drawing/2014/main" id="{A64E51EC-7666-BD59-B784-26F7E87DA66C}"/>
                </a:ext>
              </a:extLst>
            </p:cNvPr>
            <p:cNvSpPr/>
            <p:nvPr/>
          </p:nvSpPr>
          <p:spPr>
            <a:xfrm>
              <a:off x="4450139" y="461962"/>
              <a:ext cx="2346037" cy="19950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200" dirty="0"/>
                <a:t>GOD</a:t>
              </a:r>
            </a:p>
          </p:txBody>
        </p:sp>
        <p:sp>
          <p:nvSpPr>
            <p:cNvPr id="5" name="Oval 4">
              <a:extLst>
                <a:ext uri="{FF2B5EF4-FFF2-40B4-BE49-F238E27FC236}">
                  <a16:creationId xmlns:a16="http://schemas.microsoft.com/office/drawing/2014/main" id="{27220053-542B-ADDF-D649-43208BFF20B9}"/>
                </a:ext>
              </a:extLst>
            </p:cNvPr>
            <p:cNvSpPr/>
            <p:nvPr/>
          </p:nvSpPr>
          <p:spPr>
            <a:xfrm>
              <a:off x="5365136" y="1662834"/>
              <a:ext cx="1999673" cy="17362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a:extLst>
                <a:ext uri="{FF2B5EF4-FFF2-40B4-BE49-F238E27FC236}">
                  <a16:creationId xmlns:a16="http://schemas.microsoft.com/office/drawing/2014/main" id="{1AA43266-E074-3FE3-7B59-4DE386BA7387}"/>
                </a:ext>
              </a:extLst>
            </p:cNvPr>
            <p:cNvSpPr/>
            <p:nvPr/>
          </p:nvSpPr>
          <p:spPr>
            <a:xfrm>
              <a:off x="3845605" y="1662834"/>
              <a:ext cx="1999673" cy="17362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a:extLst>
                <a:ext uri="{FF2B5EF4-FFF2-40B4-BE49-F238E27FC236}">
                  <a16:creationId xmlns:a16="http://schemas.microsoft.com/office/drawing/2014/main" id="{51CB4353-65A4-7CDA-D4C7-F5C4617A111D}"/>
                </a:ext>
              </a:extLst>
            </p:cNvPr>
            <p:cNvSpPr txBox="1"/>
            <p:nvPr/>
          </p:nvSpPr>
          <p:spPr>
            <a:xfrm>
              <a:off x="3881506" y="2316163"/>
              <a:ext cx="1500732" cy="523220"/>
            </a:xfrm>
            <a:prstGeom prst="rect">
              <a:avLst/>
            </a:prstGeom>
            <a:noFill/>
          </p:spPr>
          <p:txBody>
            <a:bodyPr wrap="none" rtlCol="0">
              <a:spAutoFit/>
            </a:bodyPr>
            <a:lstStyle/>
            <a:p>
              <a:r>
                <a:rPr lang="en-CA" sz="2800" b="1" dirty="0"/>
                <a:t>Husband</a:t>
              </a:r>
            </a:p>
          </p:txBody>
        </p:sp>
        <p:sp>
          <p:nvSpPr>
            <p:cNvPr id="8" name="TextBox 7">
              <a:extLst>
                <a:ext uri="{FF2B5EF4-FFF2-40B4-BE49-F238E27FC236}">
                  <a16:creationId xmlns:a16="http://schemas.microsoft.com/office/drawing/2014/main" id="{BC8D0E13-3A26-DC1A-FACE-B693832CD193}"/>
                </a:ext>
              </a:extLst>
            </p:cNvPr>
            <p:cNvSpPr txBox="1"/>
            <p:nvPr/>
          </p:nvSpPr>
          <p:spPr>
            <a:xfrm>
              <a:off x="6002644" y="2287482"/>
              <a:ext cx="886909" cy="523220"/>
            </a:xfrm>
            <a:prstGeom prst="rect">
              <a:avLst/>
            </a:prstGeom>
            <a:noFill/>
          </p:spPr>
          <p:txBody>
            <a:bodyPr wrap="none" rtlCol="0">
              <a:spAutoFit/>
            </a:bodyPr>
            <a:lstStyle/>
            <a:p>
              <a:r>
                <a:rPr lang="en-CA" sz="2800" b="1" dirty="0"/>
                <a:t>Wife</a:t>
              </a:r>
            </a:p>
          </p:txBody>
        </p:sp>
        <p:sp>
          <p:nvSpPr>
            <p:cNvPr id="9" name="Arrow: Left-Right 8">
              <a:extLst>
                <a:ext uri="{FF2B5EF4-FFF2-40B4-BE49-F238E27FC236}">
                  <a16:creationId xmlns:a16="http://schemas.microsoft.com/office/drawing/2014/main" id="{37D3521F-3A90-FCAD-C82F-AA430CCE6AC5}"/>
                </a:ext>
              </a:extLst>
            </p:cNvPr>
            <p:cNvSpPr/>
            <p:nvPr/>
          </p:nvSpPr>
          <p:spPr>
            <a:xfrm rot="18029659">
              <a:off x="3587118" y="1240848"/>
              <a:ext cx="1216152" cy="1966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Arrow: Left-Right 9">
              <a:extLst>
                <a:ext uri="{FF2B5EF4-FFF2-40B4-BE49-F238E27FC236}">
                  <a16:creationId xmlns:a16="http://schemas.microsoft.com/office/drawing/2014/main" id="{10FF610B-18D7-79A2-6D3C-AA25D3DBE758}"/>
                </a:ext>
              </a:extLst>
            </p:cNvPr>
            <p:cNvSpPr/>
            <p:nvPr/>
          </p:nvSpPr>
          <p:spPr>
            <a:xfrm rot="3821609">
              <a:off x="6472416" y="1260073"/>
              <a:ext cx="1216152" cy="1966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TextBox 10">
              <a:extLst>
                <a:ext uri="{FF2B5EF4-FFF2-40B4-BE49-F238E27FC236}">
                  <a16:creationId xmlns:a16="http://schemas.microsoft.com/office/drawing/2014/main" id="{FDF8F550-1092-F1E8-EE03-015369DE1474}"/>
                </a:ext>
              </a:extLst>
            </p:cNvPr>
            <p:cNvSpPr txBox="1"/>
            <p:nvPr/>
          </p:nvSpPr>
          <p:spPr>
            <a:xfrm>
              <a:off x="7127109" y="1065774"/>
              <a:ext cx="703911" cy="523220"/>
            </a:xfrm>
            <a:prstGeom prst="rect">
              <a:avLst/>
            </a:prstGeom>
            <a:noFill/>
          </p:spPr>
          <p:txBody>
            <a:bodyPr wrap="none" rtlCol="0">
              <a:spAutoFit/>
            </a:bodyPr>
            <a:lstStyle/>
            <a:p>
              <a:r>
                <a:rPr lang="en-CA" sz="2800" dirty="0"/>
                <a:t>“If”</a:t>
              </a:r>
            </a:p>
          </p:txBody>
        </p:sp>
        <p:sp>
          <p:nvSpPr>
            <p:cNvPr id="12" name="Arrow: Left-Right 11">
              <a:extLst>
                <a:ext uri="{FF2B5EF4-FFF2-40B4-BE49-F238E27FC236}">
                  <a16:creationId xmlns:a16="http://schemas.microsoft.com/office/drawing/2014/main" id="{465AD688-6644-D90C-270C-4A062BE02AE9}"/>
                </a:ext>
              </a:extLst>
            </p:cNvPr>
            <p:cNvSpPr/>
            <p:nvPr/>
          </p:nvSpPr>
          <p:spPr>
            <a:xfrm>
              <a:off x="4407481" y="3475880"/>
              <a:ext cx="2315388" cy="203117"/>
            </a:xfrm>
            <a:prstGeom prst="lef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Box 12">
              <a:extLst>
                <a:ext uri="{FF2B5EF4-FFF2-40B4-BE49-F238E27FC236}">
                  <a16:creationId xmlns:a16="http://schemas.microsoft.com/office/drawing/2014/main" id="{AA9294B0-4EA5-CB17-FCEA-062F7764E8DD}"/>
                </a:ext>
              </a:extLst>
            </p:cNvPr>
            <p:cNvSpPr txBox="1"/>
            <p:nvPr/>
          </p:nvSpPr>
          <p:spPr>
            <a:xfrm>
              <a:off x="4990853" y="3577438"/>
              <a:ext cx="1232966" cy="523220"/>
            </a:xfrm>
            <a:prstGeom prst="rect">
              <a:avLst/>
            </a:prstGeom>
            <a:noFill/>
          </p:spPr>
          <p:txBody>
            <a:bodyPr wrap="none" rtlCol="0">
              <a:spAutoFit/>
            </a:bodyPr>
            <a:lstStyle/>
            <a:p>
              <a:r>
                <a:rPr lang="en-CA" sz="2800" dirty="0"/>
                <a:t>“Then”</a:t>
              </a:r>
            </a:p>
          </p:txBody>
        </p:sp>
        <p:sp>
          <p:nvSpPr>
            <p:cNvPr id="15" name="TextBox 14">
              <a:extLst>
                <a:ext uri="{FF2B5EF4-FFF2-40B4-BE49-F238E27FC236}">
                  <a16:creationId xmlns:a16="http://schemas.microsoft.com/office/drawing/2014/main" id="{E6AD0EB4-2C92-D271-015C-225E69ED010D}"/>
                </a:ext>
              </a:extLst>
            </p:cNvPr>
            <p:cNvSpPr txBox="1"/>
            <p:nvPr/>
          </p:nvSpPr>
          <p:spPr>
            <a:xfrm>
              <a:off x="3519949" y="1065774"/>
              <a:ext cx="70792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0" i="0" u="none" strike="noStrike" kern="1200" cap="none" spc="0" normalizeH="0" baseline="0" noProof="0" dirty="0">
                  <a:ln>
                    <a:noFill/>
                  </a:ln>
                  <a:solidFill>
                    <a:prstClr val="black"/>
                  </a:solidFill>
                  <a:effectLst/>
                  <a:uLnTx/>
                  <a:uFillTx/>
                  <a:latin typeface="Calibri" panose="020F0502020204030204"/>
                  <a:ea typeface="+mn-ea"/>
                  <a:cs typeface="+mn-cs"/>
                </a:rPr>
                <a:t>“If”</a:t>
              </a:r>
            </a:p>
          </p:txBody>
        </p:sp>
      </p:grpSp>
    </p:spTree>
    <p:extLst>
      <p:ext uri="{BB962C8B-B14F-4D97-AF65-F5344CB8AC3E}">
        <p14:creationId xmlns:p14="http://schemas.microsoft.com/office/powerpoint/2010/main" val="288109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FF3B0-A6B8-CE81-6611-544B60EBA9F4}"/>
              </a:ext>
            </a:extLst>
          </p:cNvPr>
          <p:cNvSpPr>
            <a:spLocks noGrp="1"/>
          </p:cNvSpPr>
          <p:nvPr>
            <p:ph type="title"/>
          </p:nvPr>
        </p:nvSpPr>
        <p:spPr/>
        <p:txBody>
          <a:bodyPr>
            <a:normAutofit/>
          </a:bodyPr>
          <a:lstStyle/>
          <a:p>
            <a:r>
              <a:rPr lang="en-CA" sz="3200" b="1" dirty="0">
                <a:solidFill>
                  <a:srgbClr val="0070C0"/>
                </a:solidFill>
              </a:rPr>
              <a:t>7) God was </a:t>
            </a:r>
            <a:r>
              <a:rPr lang="en-CA" sz="3200" b="1" u="sng" dirty="0">
                <a:solidFill>
                  <a:srgbClr val="0070C0"/>
                </a:solidFill>
              </a:rPr>
              <a:t>resolute</a:t>
            </a:r>
            <a:r>
              <a:rPr lang="en-CA" sz="3200" b="1" dirty="0">
                <a:solidFill>
                  <a:srgbClr val="0070C0"/>
                </a:solidFill>
              </a:rPr>
              <a:t> that Humankind was FORMED as a Living SOUL, dependant on God as Their Creator.  (Genesis 2:7)</a:t>
            </a:r>
          </a:p>
        </p:txBody>
      </p:sp>
      <p:sp>
        <p:nvSpPr>
          <p:cNvPr id="3" name="Content Placeholder 2">
            <a:extLst>
              <a:ext uri="{FF2B5EF4-FFF2-40B4-BE49-F238E27FC236}">
                <a16:creationId xmlns:a16="http://schemas.microsoft.com/office/drawing/2014/main" id="{905491B3-55E6-B710-063A-FC56E1617C8E}"/>
              </a:ext>
            </a:extLst>
          </p:cNvPr>
          <p:cNvSpPr>
            <a:spLocks noGrp="1"/>
          </p:cNvSpPr>
          <p:nvPr>
            <p:ph idx="1"/>
          </p:nvPr>
        </p:nvSpPr>
        <p:spPr>
          <a:xfrm>
            <a:off x="838200" y="1825625"/>
            <a:ext cx="10515600" cy="4953866"/>
          </a:xfrm>
        </p:spPr>
        <p:txBody>
          <a:bodyPr>
            <a:normAutofit/>
          </a:bodyPr>
          <a:lstStyle/>
          <a:p>
            <a:pPr marL="0" indent="0">
              <a:buNone/>
            </a:pPr>
            <a:endParaRPr lang="en-US" sz="2400" b="1" i="1" dirty="0"/>
          </a:p>
          <a:p>
            <a:r>
              <a:rPr lang="en-US" sz="2400" b="1" i="1" dirty="0">
                <a:solidFill>
                  <a:srgbClr val="0070C0"/>
                </a:solidFill>
              </a:rPr>
              <a:t>God created Humankind NOT just with a Body that has a soul, </a:t>
            </a:r>
            <a:r>
              <a:rPr lang="en-US" sz="2400" b="1" i="1" u="sng" dirty="0">
                <a:solidFill>
                  <a:srgbClr val="0070C0"/>
                </a:solidFill>
              </a:rPr>
              <a:t>we ARE SOUL </a:t>
            </a:r>
            <a:r>
              <a:rPr lang="en-US" sz="2400" b="1" i="1" dirty="0">
                <a:solidFill>
                  <a:srgbClr val="0070C0"/>
                </a:solidFill>
              </a:rPr>
              <a:t>in a body. The Body is the Vehicle! But the BODY does NOT make up the person. </a:t>
            </a:r>
          </a:p>
          <a:p>
            <a:endParaRPr lang="en-US" sz="2400" b="1" i="1" u="sng" dirty="0">
              <a:solidFill>
                <a:srgbClr val="0070C0"/>
              </a:solidFill>
            </a:endParaRPr>
          </a:p>
          <a:p>
            <a:r>
              <a:rPr lang="en-US" sz="2400" b="1" i="1" u="sng" dirty="0">
                <a:solidFill>
                  <a:srgbClr val="0070C0"/>
                </a:solidFill>
              </a:rPr>
              <a:t>The SOUL is the PERSON</a:t>
            </a:r>
            <a:r>
              <a:rPr lang="en-US" sz="2400" b="1" i="1" dirty="0">
                <a:solidFill>
                  <a:srgbClr val="0070C0"/>
                </a:solidFill>
              </a:rPr>
              <a:t>. Our Bodies will perish, NOT our souls.   </a:t>
            </a:r>
          </a:p>
          <a:p>
            <a:endParaRPr lang="en-US" sz="2400" b="1" i="1" dirty="0">
              <a:solidFill>
                <a:srgbClr val="0070C0"/>
              </a:solidFill>
            </a:endParaRPr>
          </a:p>
          <a:p>
            <a:r>
              <a:rPr lang="en-US" sz="2400" b="1" i="1" dirty="0">
                <a:solidFill>
                  <a:srgbClr val="0070C0"/>
                </a:solidFill>
              </a:rPr>
              <a:t>The reason we think, strategize, desire, will, decide, feel, express,  and after Genesis 3 want, demand, covet, compare, consume, and have longings is ALL because we ARE SOUL.</a:t>
            </a:r>
          </a:p>
          <a:p>
            <a:endParaRPr lang="en-US" sz="2400" b="1" i="1" dirty="0">
              <a:solidFill>
                <a:srgbClr val="0070C0"/>
              </a:solidFill>
            </a:endParaRPr>
          </a:p>
          <a:p>
            <a:r>
              <a:rPr lang="en-US" sz="2400" b="1" i="1" dirty="0">
                <a:solidFill>
                  <a:srgbClr val="0070C0"/>
                </a:solidFill>
              </a:rPr>
              <a:t>Implications for marriage:  When sin enters the World…the Soul becomes corrupt which influences the heart and mind. </a:t>
            </a:r>
            <a:endParaRPr lang="en-CA" sz="2400" b="1" i="1" dirty="0">
              <a:solidFill>
                <a:srgbClr val="0070C0"/>
              </a:solidFill>
            </a:endParaRPr>
          </a:p>
        </p:txBody>
      </p:sp>
    </p:spTree>
    <p:extLst>
      <p:ext uri="{BB962C8B-B14F-4D97-AF65-F5344CB8AC3E}">
        <p14:creationId xmlns:p14="http://schemas.microsoft.com/office/powerpoint/2010/main" val="197775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6B59F-598D-DED0-A2D1-C5D15F53F39B}"/>
              </a:ext>
            </a:extLst>
          </p:cNvPr>
          <p:cNvSpPr>
            <a:spLocks noGrp="1"/>
          </p:cNvSpPr>
          <p:nvPr>
            <p:ph type="title"/>
          </p:nvPr>
        </p:nvSpPr>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r>
              <a:rPr kumimoji="0" lang="en-US" sz="2800" b="1" i="0" u="none" strike="noStrike" kern="1200" cap="none" spc="0" normalizeH="0" baseline="0" noProof="0" dirty="0">
                <a:ln>
                  <a:noFill/>
                </a:ln>
                <a:solidFill>
                  <a:srgbClr val="002060"/>
                </a:solidFill>
                <a:effectLst/>
                <a:uLnTx/>
                <a:uFillTx/>
                <a:latin typeface="Calibri" panose="020F0502020204030204"/>
                <a:ea typeface="+mn-ea"/>
                <a:cs typeface="+mn-cs"/>
              </a:rPr>
              <a:t>8)  God created Man to be </a:t>
            </a:r>
            <a:r>
              <a:rPr kumimoji="0" lang="en-US" sz="2800" b="1" i="0" u="sng" strike="noStrike" kern="1200" cap="none" spc="0" normalizeH="0" baseline="0" noProof="0" dirty="0">
                <a:ln>
                  <a:noFill/>
                </a:ln>
                <a:solidFill>
                  <a:srgbClr val="002060"/>
                </a:solidFill>
                <a:effectLst/>
                <a:uLnTx/>
                <a:uFillTx/>
                <a:latin typeface="Calibri" panose="020F0502020204030204"/>
                <a:ea typeface="+mn-ea"/>
                <a:cs typeface="+mn-cs"/>
              </a:rPr>
              <a:t>Responsible for Service and Steward of God’s World and God’s Word </a:t>
            </a:r>
            <a:r>
              <a:rPr kumimoji="0" lang="en-US" sz="2800" b="1" i="0" u="none" strike="noStrike" kern="1200" cap="none" spc="0" normalizeH="0" baseline="0" noProof="0" dirty="0">
                <a:ln>
                  <a:noFill/>
                </a:ln>
                <a:solidFill>
                  <a:srgbClr val="002060"/>
                </a:solidFill>
                <a:effectLst/>
                <a:uLnTx/>
                <a:uFillTx/>
                <a:latin typeface="Calibri" panose="020F0502020204030204"/>
                <a:ea typeface="+mn-ea"/>
                <a:cs typeface="+mn-cs"/>
              </a:rPr>
              <a:t>– Adam (Genesis 2:15, 2 Timothy 3:11-17)</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b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CA" dirty="0"/>
          </a:p>
        </p:txBody>
      </p:sp>
      <p:sp>
        <p:nvSpPr>
          <p:cNvPr id="3" name="Content Placeholder 2">
            <a:extLst>
              <a:ext uri="{FF2B5EF4-FFF2-40B4-BE49-F238E27FC236}">
                <a16:creationId xmlns:a16="http://schemas.microsoft.com/office/drawing/2014/main" id="{810FB8B7-B2E4-8C41-DFAE-D5566598D93D}"/>
              </a:ext>
            </a:extLst>
          </p:cNvPr>
          <p:cNvSpPr>
            <a:spLocks noGrp="1"/>
          </p:cNvSpPr>
          <p:nvPr>
            <p:ph idx="1"/>
          </p:nvPr>
        </p:nvSpPr>
        <p:spPr>
          <a:xfrm>
            <a:off x="838200" y="1825625"/>
            <a:ext cx="10515600" cy="4944630"/>
          </a:xfrm>
        </p:spPr>
        <p:txBody>
          <a:bodyPr>
            <a:normAutofit/>
          </a:bodyPr>
          <a:lstStyle/>
          <a:p>
            <a:r>
              <a:rPr lang="en-US" dirty="0"/>
              <a:t>Genesis 2:15a – “The LORD God took the man and (strategically) </a:t>
            </a:r>
            <a:r>
              <a:rPr lang="en-US" b="1" dirty="0"/>
              <a:t>put him </a:t>
            </a:r>
            <a:r>
              <a:rPr lang="en-US" dirty="0"/>
              <a:t>in the garden of Eden to </a:t>
            </a:r>
            <a:r>
              <a:rPr lang="en-US" u="sng" dirty="0"/>
              <a:t>work it </a:t>
            </a:r>
            <a:r>
              <a:rPr lang="en-US" dirty="0"/>
              <a:t>and </a:t>
            </a:r>
            <a:r>
              <a:rPr lang="en-US" u="sng" dirty="0"/>
              <a:t>keep it</a:t>
            </a:r>
            <a:r>
              <a:rPr lang="en-US" dirty="0"/>
              <a:t>.”    </a:t>
            </a:r>
            <a:r>
              <a:rPr lang="en-US" b="1" i="1" dirty="0">
                <a:solidFill>
                  <a:srgbClr val="002060"/>
                </a:solidFill>
              </a:rPr>
              <a:t>“To Serve” God and “Protect” what is entrusted to him. </a:t>
            </a:r>
          </a:p>
          <a:p>
            <a:endParaRPr lang="en-US" dirty="0"/>
          </a:p>
          <a:p>
            <a:r>
              <a:rPr lang="en-US" dirty="0"/>
              <a:t>Adam was </a:t>
            </a:r>
            <a:r>
              <a:rPr lang="en-US" b="1" dirty="0">
                <a:solidFill>
                  <a:srgbClr val="002060"/>
                </a:solidFill>
              </a:rPr>
              <a:t>strategically placed.    </a:t>
            </a:r>
            <a:r>
              <a:rPr lang="en-US" dirty="0"/>
              <a:t>The Hebrew verb for “put” in Genesis 2:8 means to </a:t>
            </a:r>
            <a:r>
              <a:rPr lang="en-US" b="1" dirty="0">
                <a:solidFill>
                  <a:srgbClr val="002060"/>
                </a:solidFill>
              </a:rPr>
              <a:t>“appoint, set or place”.   </a:t>
            </a:r>
          </a:p>
          <a:p>
            <a:endParaRPr lang="en-US" b="1" dirty="0">
              <a:solidFill>
                <a:srgbClr val="002060"/>
              </a:solidFill>
            </a:endParaRPr>
          </a:p>
        </p:txBody>
      </p:sp>
    </p:spTree>
    <p:extLst>
      <p:ext uri="{BB962C8B-B14F-4D97-AF65-F5344CB8AC3E}">
        <p14:creationId xmlns:p14="http://schemas.microsoft.com/office/powerpoint/2010/main" val="163053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87510-E199-7919-C9C1-E4285607B74F}"/>
              </a:ext>
            </a:extLst>
          </p:cNvPr>
          <p:cNvSpPr>
            <a:spLocks noGrp="1"/>
          </p:cNvSpPr>
          <p:nvPr>
            <p:ph type="title"/>
          </p:nvPr>
        </p:nvSpPr>
        <p:spPr>
          <a:xfrm>
            <a:off x="598055" y="106219"/>
            <a:ext cx="10515600" cy="1325563"/>
          </a:xfrm>
        </p:spPr>
        <p:txBody>
          <a:bodyPr>
            <a:normAutofit/>
          </a:bodyPr>
          <a:lstStyle/>
          <a:p>
            <a:r>
              <a:rPr lang="en-US" sz="2500" b="1" dirty="0">
                <a:solidFill>
                  <a:srgbClr val="002060"/>
                </a:solidFill>
                <a:latin typeface="Calibri" panose="020F0502020204030204"/>
              </a:rPr>
              <a:t>God created Adam to be </a:t>
            </a:r>
            <a:r>
              <a:rPr lang="en-US" sz="2500" b="1" u="sng" dirty="0">
                <a:solidFill>
                  <a:srgbClr val="002060"/>
                </a:solidFill>
                <a:latin typeface="Calibri" panose="020F0502020204030204"/>
              </a:rPr>
              <a:t>Responsible for Service and Steward of God’s World and God’s WORD!</a:t>
            </a:r>
            <a:endParaRPr lang="en-CA" sz="2800" b="1" i="1" dirty="0">
              <a:solidFill>
                <a:srgbClr val="002060"/>
              </a:solidFill>
            </a:endParaRPr>
          </a:p>
        </p:txBody>
      </p:sp>
      <p:sp>
        <p:nvSpPr>
          <p:cNvPr id="3" name="Content Placeholder 2">
            <a:extLst>
              <a:ext uri="{FF2B5EF4-FFF2-40B4-BE49-F238E27FC236}">
                <a16:creationId xmlns:a16="http://schemas.microsoft.com/office/drawing/2014/main" id="{45426BCE-32DD-590F-315B-3E54E5812B60}"/>
              </a:ext>
            </a:extLst>
          </p:cNvPr>
          <p:cNvSpPr>
            <a:spLocks noGrp="1"/>
          </p:cNvSpPr>
          <p:nvPr>
            <p:ph idx="1"/>
          </p:nvPr>
        </p:nvSpPr>
        <p:spPr>
          <a:xfrm>
            <a:off x="598055" y="1431782"/>
            <a:ext cx="10515600" cy="5227636"/>
          </a:xfrm>
        </p:spPr>
        <p:txBody>
          <a:bodyPr>
            <a:normAutofit fontScale="92500" lnSpcReduction="20000"/>
          </a:bodyPr>
          <a:lstStyle/>
          <a:p>
            <a:r>
              <a:rPr lang="en-US" dirty="0"/>
              <a:t>God “</a:t>
            </a:r>
            <a:r>
              <a:rPr lang="en-US" b="1" dirty="0"/>
              <a:t>commanded the man</a:t>
            </a:r>
            <a:r>
              <a:rPr lang="en-US" dirty="0"/>
              <a:t>”.  (Genesis 2:16) </a:t>
            </a:r>
          </a:p>
          <a:p>
            <a:endParaRPr lang="en-US" dirty="0"/>
          </a:p>
          <a:p>
            <a:r>
              <a:rPr lang="en-US" dirty="0"/>
              <a:t>This command was given some time before God creates the woman.</a:t>
            </a:r>
          </a:p>
          <a:p>
            <a:endParaRPr lang="en-US" dirty="0"/>
          </a:p>
          <a:p>
            <a:r>
              <a:rPr lang="en-US" b="1" dirty="0">
                <a:solidFill>
                  <a:srgbClr val="002060"/>
                </a:solidFill>
              </a:rPr>
              <a:t>Responsibilities and restraints </a:t>
            </a:r>
            <a:r>
              <a:rPr lang="en-US" dirty="0"/>
              <a:t>for a Principled Life - Genesis 2:16-17 provides a catalyst for their on-going maturity, growth and development BEFORE and UNDER God. </a:t>
            </a:r>
          </a:p>
          <a:p>
            <a:endParaRPr lang="en-US" dirty="0"/>
          </a:p>
          <a:p>
            <a:r>
              <a:rPr lang="en-US" dirty="0"/>
              <a:t>“Command” means Truth that guide someone purposefully towards an end goal of maturity and growth.  A command defines the context of a particular but interrelated purpose.      </a:t>
            </a:r>
          </a:p>
          <a:p>
            <a:endParaRPr lang="en-US" dirty="0"/>
          </a:p>
          <a:p>
            <a:r>
              <a:rPr lang="en-US" b="1" dirty="0">
                <a:solidFill>
                  <a:schemeClr val="accent6">
                    <a:lumMod val="50000"/>
                  </a:schemeClr>
                </a:solidFill>
              </a:rPr>
              <a:t>Implications for marriage:  </a:t>
            </a:r>
            <a:r>
              <a:rPr lang="en-US" dirty="0"/>
              <a:t>Whose WORD do we follow? </a:t>
            </a:r>
          </a:p>
          <a:p>
            <a:endParaRPr lang="en-US" dirty="0"/>
          </a:p>
        </p:txBody>
      </p:sp>
    </p:spTree>
    <p:extLst>
      <p:ext uri="{BB962C8B-B14F-4D97-AF65-F5344CB8AC3E}">
        <p14:creationId xmlns:p14="http://schemas.microsoft.com/office/powerpoint/2010/main" val="54075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39FFE-95B1-3C05-895E-51F8E5F5D516}"/>
              </a:ext>
            </a:extLst>
          </p:cNvPr>
          <p:cNvSpPr>
            <a:spLocks noGrp="1"/>
          </p:cNvSpPr>
          <p:nvPr>
            <p:ph type="title"/>
          </p:nvPr>
        </p:nvSpPr>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9) God created the Woman to be a Reasoning Complimentary Counterpart – (Genesis 1:19-3:6, Proverbs 31:10-31</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b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CA" sz="2800" dirty="0"/>
          </a:p>
        </p:txBody>
      </p:sp>
      <p:sp>
        <p:nvSpPr>
          <p:cNvPr id="3" name="Content Placeholder 2">
            <a:extLst>
              <a:ext uri="{FF2B5EF4-FFF2-40B4-BE49-F238E27FC236}">
                <a16:creationId xmlns:a16="http://schemas.microsoft.com/office/drawing/2014/main" id="{B877B09A-8CB3-AB82-84FB-7CE4A14649B4}"/>
              </a:ext>
            </a:extLst>
          </p:cNvPr>
          <p:cNvSpPr>
            <a:spLocks noGrp="1"/>
          </p:cNvSpPr>
          <p:nvPr>
            <p:ph idx="1"/>
          </p:nvPr>
        </p:nvSpPr>
        <p:spPr/>
        <p:txBody>
          <a:bodyPr>
            <a:normAutofit fontScale="85000" lnSpcReduction="20000"/>
          </a:bodyPr>
          <a:lstStyle/>
          <a:p>
            <a:r>
              <a:rPr lang="en-US" dirty="0"/>
              <a:t>Genesis 2:18-Then the LORD God said, </a:t>
            </a:r>
            <a:r>
              <a:rPr lang="en-US" b="1" i="1" dirty="0">
                <a:solidFill>
                  <a:schemeClr val="accent6">
                    <a:lumMod val="50000"/>
                  </a:schemeClr>
                </a:solidFill>
              </a:rPr>
              <a:t>“It is not good that the man should be alone; I will make him a </a:t>
            </a:r>
            <a:r>
              <a:rPr lang="en-US" b="1" i="1" u="sng" dirty="0">
                <a:solidFill>
                  <a:schemeClr val="accent6">
                    <a:lumMod val="50000"/>
                  </a:schemeClr>
                </a:solidFill>
              </a:rPr>
              <a:t>helper</a:t>
            </a:r>
            <a:r>
              <a:rPr lang="en-US" b="1" i="1" dirty="0">
                <a:solidFill>
                  <a:schemeClr val="accent6">
                    <a:lumMod val="50000"/>
                  </a:schemeClr>
                </a:solidFill>
              </a:rPr>
              <a:t> fit for him</a:t>
            </a:r>
            <a:r>
              <a:rPr lang="en-US" dirty="0"/>
              <a:t>…. 20 The man gave names to all livestock and to the birds of the heavens and to every beast of the field. </a:t>
            </a:r>
            <a:r>
              <a:rPr lang="en-US" i="1" dirty="0">
                <a:solidFill>
                  <a:schemeClr val="accent6">
                    <a:lumMod val="50000"/>
                  </a:schemeClr>
                </a:solidFill>
              </a:rPr>
              <a:t>But for Adam there was not found </a:t>
            </a:r>
            <a:r>
              <a:rPr lang="en-US" b="1" i="1" u="sng" dirty="0">
                <a:solidFill>
                  <a:schemeClr val="accent6">
                    <a:lumMod val="50000"/>
                  </a:schemeClr>
                </a:solidFill>
              </a:rPr>
              <a:t>a helper fit </a:t>
            </a:r>
            <a:r>
              <a:rPr lang="en-US" i="1" dirty="0">
                <a:solidFill>
                  <a:schemeClr val="accent6">
                    <a:lumMod val="50000"/>
                  </a:schemeClr>
                </a:solidFill>
              </a:rPr>
              <a:t>for him.</a:t>
            </a:r>
          </a:p>
          <a:p>
            <a:endParaRPr lang="en-US" i="1" dirty="0">
              <a:solidFill>
                <a:schemeClr val="accent6">
                  <a:lumMod val="50000"/>
                </a:schemeClr>
              </a:solidFill>
            </a:endParaRPr>
          </a:p>
          <a:p>
            <a:endParaRPr lang="en-US" i="1" dirty="0">
              <a:solidFill>
                <a:schemeClr val="accent6">
                  <a:lumMod val="50000"/>
                </a:schemeClr>
              </a:solidFill>
            </a:endParaRPr>
          </a:p>
          <a:p>
            <a:r>
              <a:rPr lang="en-US" dirty="0"/>
              <a:t>Notice in Genesis 2:19 that God “brings” the animals to Adam to name. </a:t>
            </a:r>
            <a:r>
              <a:rPr lang="en-US" b="1" dirty="0"/>
              <a:t>This seems to highlight his divinely ingrained “deficiency</a:t>
            </a:r>
            <a:r>
              <a:rPr lang="en-US" dirty="0"/>
              <a:t>”.  Each animal seemed to have a name and a partner –BUT him. None of the animals were compatible as a complimentary counterpart –yet as he named the animals each of them had a partner that complimented them.   </a:t>
            </a:r>
          </a:p>
          <a:p>
            <a:endParaRPr lang="en-US" dirty="0"/>
          </a:p>
          <a:p>
            <a:r>
              <a:rPr lang="en-US" dirty="0"/>
              <a:t>Adam sensed a </a:t>
            </a:r>
            <a:r>
              <a:rPr lang="en-US" b="1" dirty="0">
                <a:solidFill>
                  <a:schemeClr val="accent2">
                    <a:lumMod val="50000"/>
                  </a:schemeClr>
                </a:solidFill>
              </a:rPr>
              <a:t>deep deficiency, a deep need- </a:t>
            </a:r>
            <a:r>
              <a:rPr lang="en-US" dirty="0"/>
              <a:t>“he was alone”. There was NO partner for him. Adam was designed as a relational being. </a:t>
            </a:r>
          </a:p>
          <a:p>
            <a:endParaRPr lang="en-US" i="1" dirty="0">
              <a:solidFill>
                <a:schemeClr val="accent6">
                  <a:lumMod val="50000"/>
                </a:schemeClr>
              </a:solidFill>
            </a:endParaRPr>
          </a:p>
          <a:p>
            <a:endParaRPr lang="en-US" i="1" dirty="0">
              <a:solidFill>
                <a:schemeClr val="accent6">
                  <a:lumMod val="50000"/>
                </a:schemeClr>
              </a:solidFill>
            </a:endParaRPr>
          </a:p>
          <a:p>
            <a:endParaRPr lang="en-CA" i="1" dirty="0">
              <a:solidFill>
                <a:schemeClr val="accent6">
                  <a:lumMod val="50000"/>
                </a:schemeClr>
              </a:solidFill>
            </a:endParaRPr>
          </a:p>
        </p:txBody>
      </p:sp>
    </p:spTree>
    <p:extLst>
      <p:ext uri="{BB962C8B-B14F-4D97-AF65-F5344CB8AC3E}">
        <p14:creationId xmlns:p14="http://schemas.microsoft.com/office/powerpoint/2010/main" val="389075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D9263-4EFD-DCF7-BAA2-34E2F9EA052B}"/>
              </a:ext>
            </a:extLst>
          </p:cNvPr>
          <p:cNvSpPr>
            <a:spLocks noGrp="1"/>
          </p:cNvSpPr>
          <p:nvPr>
            <p:ph type="title"/>
          </p:nvPr>
        </p:nvSpPr>
        <p:spPr/>
        <p:txBody>
          <a:bodyPr>
            <a:normAutofit fontScale="90000"/>
          </a:bodyPr>
          <a:lstStyle/>
          <a:p>
            <a:r>
              <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j-ea"/>
                <a:cs typeface="+mj-cs"/>
              </a:rPr>
              <a:t>9) God created the Woman to be a Reasoning Complimentary Counterpart – (Genesis 1:19-3:6, Proverbs 31:10-31</a:t>
            </a:r>
            <a:r>
              <a:rPr kumimoji="0" lang="en-US" sz="2800" b="0" i="0" u="none" strike="noStrike" kern="1200" cap="none" spc="0" normalizeH="0" baseline="0" noProof="0" dirty="0">
                <a:ln>
                  <a:noFill/>
                </a:ln>
                <a:solidFill>
                  <a:prstClr val="black"/>
                </a:solidFill>
                <a:effectLst/>
                <a:uLnTx/>
                <a:uFillTx/>
                <a:latin typeface="Calibri" panose="020F0502020204030204"/>
                <a:ea typeface="+mj-ea"/>
                <a:cs typeface="+mj-cs"/>
              </a:rPr>
              <a:t>)</a:t>
            </a:r>
            <a:br>
              <a:rPr kumimoji="0" lang="en-US" sz="2800" b="0" i="0" u="none" strike="noStrike" kern="1200" cap="none" spc="0" normalizeH="0" baseline="0" noProof="0" dirty="0">
                <a:ln>
                  <a:noFill/>
                </a:ln>
                <a:solidFill>
                  <a:prstClr val="black"/>
                </a:solidFill>
                <a:effectLst/>
                <a:uLnTx/>
                <a:uFillTx/>
                <a:latin typeface="Calibri" panose="020F0502020204030204"/>
                <a:ea typeface="+mj-ea"/>
                <a:cs typeface="+mj-cs"/>
              </a:rPr>
            </a:br>
            <a:endParaRPr lang="en-CA" dirty="0"/>
          </a:p>
        </p:txBody>
      </p:sp>
      <p:sp>
        <p:nvSpPr>
          <p:cNvPr id="3" name="Content Placeholder 2">
            <a:extLst>
              <a:ext uri="{FF2B5EF4-FFF2-40B4-BE49-F238E27FC236}">
                <a16:creationId xmlns:a16="http://schemas.microsoft.com/office/drawing/2014/main" id="{486FC5EC-4C06-C654-CCE2-5B71E7FC91AA}"/>
              </a:ext>
            </a:extLst>
          </p:cNvPr>
          <p:cNvSpPr>
            <a:spLocks noGrp="1"/>
          </p:cNvSpPr>
          <p:nvPr>
            <p:ph idx="1"/>
          </p:nvPr>
        </p:nvSpPr>
        <p:spPr>
          <a:xfrm>
            <a:off x="838200" y="1825624"/>
            <a:ext cx="10515600" cy="5032375"/>
          </a:xfrm>
        </p:spPr>
        <p:txBody>
          <a:bodyPr>
            <a:normAutofit/>
          </a:bodyPr>
          <a:lstStyle/>
          <a:p>
            <a:pPr lvl="0">
              <a:defRPr/>
            </a:pPr>
            <a:r>
              <a:rPr lang="en-CA" dirty="0">
                <a:latin typeface="Calibri" panose="020F0502020204030204" pitchFamily="34" charset="0"/>
                <a:ea typeface="Calibri" panose="020F0502020204030204" pitchFamily="34" charset="0"/>
                <a:cs typeface="Times New Roman" panose="02020603050405020304" pitchFamily="18" charset="0"/>
              </a:rPr>
              <a:t>Adam needed a </a:t>
            </a:r>
            <a:r>
              <a:rPr lang="en-CA" i="1" dirty="0">
                <a:latin typeface="Calibri" panose="020F0502020204030204" pitchFamily="34" charset="0"/>
                <a:ea typeface="Calibri" panose="020F0502020204030204" pitchFamily="34" charset="0"/>
                <a:cs typeface="Times New Roman" panose="02020603050405020304" pitchFamily="18" charset="0"/>
              </a:rPr>
              <a:t>physical partner </a:t>
            </a:r>
            <a:r>
              <a:rPr lang="en-CA" i="1" u="sng" dirty="0">
                <a:latin typeface="Calibri" panose="020F0502020204030204" pitchFamily="34" charset="0"/>
                <a:ea typeface="Calibri" panose="020F0502020204030204" pitchFamily="34" charset="0"/>
                <a:cs typeface="Times New Roman" panose="02020603050405020304" pitchFamily="18" charset="0"/>
              </a:rPr>
              <a:t>like him</a:t>
            </a:r>
            <a:r>
              <a:rPr lang="en-CA" dirty="0">
                <a:latin typeface="Calibri" panose="020F0502020204030204" pitchFamily="34" charset="0"/>
                <a:ea typeface="Calibri" panose="020F0502020204030204" pitchFamily="34" charset="0"/>
                <a:cs typeface="Times New Roman" panose="02020603050405020304" pitchFamily="18" charset="0"/>
              </a:rPr>
              <a:t> but Adam could not find one</a:t>
            </a:r>
          </a:p>
          <a:p>
            <a:pPr lvl="0">
              <a:defRPr/>
            </a:pPr>
            <a:endParaRPr kumimoji="0" lang="en-CA" b="0" i="1" u="none" strike="noStrike" kern="1200" cap="none" spc="0" normalizeH="0" baseline="0" noProof="0" dirty="0">
              <a:ln>
                <a:noFill/>
              </a:ln>
              <a:solidFill>
                <a:srgbClr val="70AD47">
                  <a:lumMod val="50000"/>
                </a:srgbClr>
              </a:solidFill>
              <a:effectLst/>
              <a:uLnTx/>
              <a:uFillTx/>
              <a:latin typeface="Calibri" panose="020F0502020204030204" pitchFamily="34" charset="0"/>
              <a:cs typeface="Times New Roman" panose="02020603050405020304" pitchFamily="18" charset="0"/>
            </a:endParaRPr>
          </a:p>
          <a:p>
            <a:pPr lvl="0">
              <a:defRPr/>
            </a:pPr>
            <a:r>
              <a:rPr kumimoji="0" lang="en-US"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God designed man to work interdependent with another who complimented him, and He her.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God designed an “</a:t>
            </a:r>
            <a:r>
              <a:rPr kumimoji="0" lang="en-US" b="0" i="1" u="none" strike="noStrike" kern="1200" cap="none" spc="0" normalizeH="0" baseline="0" noProof="0" dirty="0" err="1">
                <a:ln>
                  <a:noFill/>
                </a:ln>
                <a:solidFill>
                  <a:srgbClr val="70AD47">
                    <a:lumMod val="50000"/>
                  </a:srgbClr>
                </a:solidFill>
                <a:effectLst/>
                <a:uLnTx/>
                <a:uFillTx/>
                <a:latin typeface="Calibri" panose="020F0502020204030204"/>
                <a:ea typeface="+mn-ea"/>
                <a:cs typeface="+mn-cs"/>
              </a:rPr>
              <a:t>ezer</a:t>
            </a:r>
            <a:r>
              <a:rPr kumimoji="0" lang="en-US"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  We see the word “</a:t>
            </a:r>
            <a:r>
              <a:rPr kumimoji="0" lang="en-US" b="0" i="1" u="none" strike="noStrike" kern="1200" cap="none" spc="0" normalizeH="0" baseline="0" noProof="0" dirty="0" err="1">
                <a:ln>
                  <a:noFill/>
                </a:ln>
                <a:solidFill>
                  <a:srgbClr val="70AD47">
                    <a:lumMod val="50000"/>
                  </a:srgbClr>
                </a:solidFill>
                <a:effectLst/>
                <a:uLnTx/>
                <a:uFillTx/>
                <a:latin typeface="Calibri" panose="020F0502020204030204"/>
                <a:ea typeface="+mn-ea"/>
                <a:cs typeface="+mn-cs"/>
              </a:rPr>
              <a:t>ezra</a:t>
            </a:r>
            <a:r>
              <a:rPr kumimoji="0" lang="en-US"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 (Helper) in Genesis 2:18, 22. “Helper” is an </a:t>
            </a:r>
            <a:r>
              <a:rPr kumimoji="0" lang="en-US" b="0" i="1" u="none" strike="noStrike" kern="1200" cap="none" spc="0" normalizeH="0" baseline="0" noProof="0" dirty="0" err="1">
                <a:ln>
                  <a:noFill/>
                </a:ln>
                <a:solidFill>
                  <a:srgbClr val="70AD47">
                    <a:lumMod val="50000"/>
                  </a:srgbClr>
                </a:solidFill>
                <a:effectLst/>
                <a:uLnTx/>
                <a:uFillTx/>
                <a:latin typeface="Calibri" panose="020F0502020204030204"/>
                <a:ea typeface="+mn-ea"/>
                <a:cs typeface="+mn-cs"/>
              </a:rPr>
              <a:t>inclusio</a:t>
            </a:r>
            <a:r>
              <a:rPr kumimoji="0" lang="en-US" b="0" i="1"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 a bracketed thought.  The Helper was the solution.  God’s Solution.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i="1" dirty="0">
              <a:solidFill>
                <a:srgbClr val="70AD47">
                  <a:lumMod val="50000"/>
                </a:srgbClr>
              </a:solidFill>
              <a:latin typeface="Calibri" panose="020F0502020204030204"/>
            </a:endParaRPr>
          </a:p>
          <a:p>
            <a:endParaRPr lang="en-CA" dirty="0"/>
          </a:p>
        </p:txBody>
      </p:sp>
    </p:spTree>
    <p:extLst>
      <p:ext uri="{BB962C8B-B14F-4D97-AF65-F5344CB8AC3E}">
        <p14:creationId xmlns:p14="http://schemas.microsoft.com/office/powerpoint/2010/main" val="146981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D7DC-5048-3F7D-7FE7-998130370830}"/>
              </a:ext>
            </a:extLst>
          </p:cNvPr>
          <p:cNvSpPr>
            <a:spLocks noGrp="1"/>
          </p:cNvSpPr>
          <p:nvPr>
            <p:ph type="title"/>
          </p:nvPr>
        </p:nvSpPr>
        <p:spPr>
          <a:xfrm>
            <a:off x="330200" y="119134"/>
            <a:ext cx="10515600" cy="1325563"/>
          </a:xfrm>
        </p:spPr>
        <p:txBody>
          <a:bodyPr>
            <a:normAutofit fontScale="90000"/>
          </a:bodyPr>
          <a:lstStyle/>
          <a:p>
            <a:r>
              <a:rPr kumimoji="0" lang="en-US" sz="2500" b="0" i="0" u="none" strike="noStrike" kern="1200" cap="none" spc="0" normalizeH="0" baseline="0" noProof="0" dirty="0">
                <a:ln>
                  <a:noFill/>
                </a:ln>
                <a:solidFill>
                  <a:srgbClr val="70AD47">
                    <a:lumMod val="50000"/>
                  </a:srgbClr>
                </a:solidFill>
                <a:effectLst/>
                <a:uLnTx/>
                <a:uFillTx/>
                <a:latin typeface="Calibri" panose="020F0502020204030204"/>
                <a:ea typeface="+mj-ea"/>
                <a:cs typeface="+mj-cs"/>
              </a:rPr>
              <a:t>9) God created the Woman to be a Reasoning Complimentary Counterpart – (Genesis 1:19-3:6, Proverbs 31:10-31</a:t>
            </a:r>
            <a:r>
              <a:rPr kumimoji="0" lang="en-US" sz="2500" b="0" i="0" u="none" strike="noStrike" kern="1200" cap="none" spc="0" normalizeH="0" baseline="0" noProof="0" dirty="0">
                <a:ln>
                  <a:noFill/>
                </a:ln>
                <a:solidFill>
                  <a:prstClr val="black"/>
                </a:solidFill>
                <a:effectLst/>
                <a:uLnTx/>
                <a:uFillTx/>
                <a:latin typeface="Calibri" panose="020F0502020204030204"/>
                <a:ea typeface="+mj-ea"/>
                <a:cs typeface="+mj-cs"/>
              </a:rPr>
              <a:t>)</a:t>
            </a:r>
            <a:br>
              <a:rPr kumimoji="0" lang="en-US" sz="2500" b="0" i="0" u="none" strike="noStrike" kern="1200" cap="none" spc="0" normalizeH="0" baseline="0" noProof="0" dirty="0">
                <a:ln>
                  <a:noFill/>
                </a:ln>
                <a:solidFill>
                  <a:prstClr val="black"/>
                </a:solidFill>
                <a:effectLst/>
                <a:uLnTx/>
                <a:uFillTx/>
                <a:latin typeface="Calibri" panose="020F0502020204030204"/>
                <a:ea typeface="+mj-ea"/>
                <a:cs typeface="+mj-cs"/>
              </a:rPr>
            </a:br>
            <a:endParaRPr lang="en-CA" dirty="0"/>
          </a:p>
        </p:txBody>
      </p:sp>
      <p:sp>
        <p:nvSpPr>
          <p:cNvPr id="3" name="Content Placeholder 2">
            <a:extLst>
              <a:ext uri="{FF2B5EF4-FFF2-40B4-BE49-F238E27FC236}">
                <a16:creationId xmlns:a16="http://schemas.microsoft.com/office/drawing/2014/main" id="{0915B6FF-2725-D046-ACA5-F196BE604A9F}"/>
              </a:ext>
            </a:extLst>
          </p:cNvPr>
          <p:cNvSpPr>
            <a:spLocks noGrp="1"/>
          </p:cNvSpPr>
          <p:nvPr>
            <p:ph idx="1"/>
          </p:nvPr>
        </p:nvSpPr>
        <p:spPr>
          <a:xfrm>
            <a:off x="450273" y="1151371"/>
            <a:ext cx="11150600" cy="5461866"/>
          </a:xfrm>
        </p:spPr>
        <p:txBody>
          <a:bodyPr>
            <a:normAutofit fontScale="25000" lnSpcReduction="20000"/>
          </a:bodyPr>
          <a:lstStyle/>
          <a:p>
            <a:pPr indent="0" algn="just">
              <a:lnSpc>
                <a:spcPct val="120000"/>
              </a:lnSpc>
              <a:spcAft>
                <a:spcPts val="800"/>
              </a:spcAft>
              <a:buNone/>
            </a:pPr>
            <a:r>
              <a:rPr lang="en-CA" sz="9600" dirty="0">
                <a:effectLst/>
                <a:latin typeface="Calibri" panose="020F0502020204030204" pitchFamily="34" charset="0"/>
                <a:ea typeface="Calibri" panose="020F0502020204030204" pitchFamily="34" charset="0"/>
                <a:cs typeface="Times New Roman" panose="02020603050405020304" pitchFamily="18" charset="0"/>
              </a:rPr>
              <a:t>Suitable” suggests a person who was significantly different from him so as to </a:t>
            </a:r>
            <a:r>
              <a:rPr lang="en-CA" sz="9600" b="1" i="1" dirty="0">
                <a:effectLst/>
                <a:latin typeface="Calibri" panose="020F0502020204030204" pitchFamily="34" charset="0"/>
                <a:ea typeface="Calibri" panose="020F0502020204030204" pitchFamily="34" charset="0"/>
                <a:cs typeface="Times New Roman" panose="02020603050405020304" pitchFamily="18" charset="0"/>
              </a:rPr>
              <a:t>contribute distinctively to his life</a:t>
            </a:r>
            <a:r>
              <a:rPr lang="en-CA" sz="9600" dirty="0">
                <a:effectLst/>
                <a:latin typeface="Calibri" panose="020F0502020204030204" pitchFamily="34" charset="0"/>
                <a:ea typeface="Calibri" panose="020F0502020204030204" pitchFamily="34" charset="0"/>
                <a:cs typeface="Times New Roman" panose="02020603050405020304" pitchFamily="18" charset="0"/>
              </a:rPr>
              <a:t>, as a counter part, </a:t>
            </a:r>
            <a:r>
              <a:rPr lang="en-CA" sz="9600" u="sng" dirty="0">
                <a:effectLst/>
                <a:latin typeface="Calibri" panose="020F0502020204030204" pitchFamily="34" charset="0"/>
                <a:ea typeface="Calibri" panose="020F0502020204030204" pitchFamily="34" charset="0"/>
                <a:cs typeface="Times New Roman" panose="02020603050405020304" pitchFamily="18" charset="0"/>
              </a:rPr>
              <a:t>yet</a:t>
            </a:r>
            <a:r>
              <a:rPr lang="en-CA" sz="9600" dirty="0">
                <a:effectLst/>
                <a:latin typeface="Calibri" panose="020F0502020204030204" pitchFamily="34" charset="0"/>
                <a:ea typeface="Calibri" panose="020F0502020204030204" pitchFamily="34" charset="0"/>
                <a:cs typeface="Times New Roman" panose="02020603050405020304" pitchFamily="18" charset="0"/>
              </a:rPr>
              <a:t> </a:t>
            </a:r>
            <a:r>
              <a:rPr lang="en-CA" sz="9600" b="1" dirty="0">
                <a:effectLst/>
                <a:latin typeface="Calibri" panose="020F0502020204030204" pitchFamily="34" charset="0"/>
                <a:ea typeface="Calibri" panose="020F0502020204030204" pitchFamily="34" charset="0"/>
                <a:cs typeface="Times New Roman" panose="02020603050405020304" pitchFamily="18" charset="0"/>
              </a:rPr>
              <a:t>one who was of the same essence and on the same level.” </a:t>
            </a:r>
            <a:r>
              <a:rPr lang="en-CA" sz="9600" i="1" dirty="0">
                <a:effectLst/>
                <a:latin typeface="Calibri" panose="020F0502020204030204" pitchFamily="34" charset="0"/>
                <a:ea typeface="Calibri" panose="020F0502020204030204" pitchFamily="34" charset="0"/>
                <a:cs typeface="Times New Roman" panose="02020603050405020304" pitchFamily="18" charset="0"/>
              </a:rPr>
              <a:t>John Hartley </a:t>
            </a:r>
          </a:p>
          <a:p>
            <a:pPr marL="457200" algn="just">
              <a:lnSpc>
                <a:spcPct val="120000"/>
              </a:lnSpc>
              <a:spcAft>
                <a:spcPts val="800"/>
              </a:spcAft>
            </a:pPr>
            <a:r>
              <a:rPr lang="en-US" sz="9600" i="1" dirty="0">
                <a:effectLst/>
                <a:latin typeface="Calibri" panose="020F0502020204030204" pitchFamily="34" charset="0"/>
                <a:ea typeface="Calibri" panose="020F0502020204030204" pitchFamily="34" charset="0"/>
                <a:cs typeface="Times New Roman" panose="02020603050405020304" pitchFamily="18" charset="0"/>
              </a:rPr>
              <a:t>Woman was to be </a:t>
            </a:r>
            <a:r>
              <a:rPr lang="en-US" sz="9600" i="1" u="sng" dirty="0">
                <a:effectLst/>
                <a:latin typeface="Calibri" panose="020F0502020204030204" pitchFamily="34" charset="0"/>
                <a:ea typeface="Calibri" panose="020F0502020204030204" pitchFamily="34" charset="0"/>
                <a:cs typeface="Times New Roman" panose="02020603050405020304" pitchFamily="18" charset="0"/>
              </a:rPr>
              <a:t>equal but distinct</a:t>
            </a:r>
            <a:r>
              <a:rPr lang="en-US" sz="9600" i="1" dirty="0">
                <a:effectLst/>
                <a:latin typeface="Calibri" panose="020F0502020204030204" pitchFamily="34" charset="0"/>
                <a:ea typeface="Calibri" panose="020F0502020204030204" pitchFamily="34" charset="0"/>
                <a:cs typeface="Times New Roman" panose="02020603050405020304" pitchFamily="18" charset="0"/>
              </a:rPr>
              <a:t>. Exalted and contributing in a diverse unique collaborative way that enriches the relationship. </a:t>
            </a:r>
          </a:p>
          <a:p>
            <a:pPr marL="457200" algn="just">
              <a:lnSpc>
                <a:spcPct val="120000"/>
              </a:lnSpc>
              <a:spcAft>
                <a:spcPts val="800"/>
              </a:spcAft>
            </a:pPr>
            <a:r>
              <a:rPr lang="en-US" sz="9600" i="1" dirty="0">
                <a:effectLst/>
                <a:latin typeface="Calibri" panose="020F0502020204030204" pitchFamily="34" charset="0"/>
                <a:ea typeface="Calibri" panose="020F0502020204030204" pitchFamily="34" charset="0"/>
                <a:cs typeface="Times New Roman" panose="02020603050405020304" pitchFamily="18" charset="0"/>
              </a:rPr>
              <a:t>“Helper” and “Suitable”  carries the ideas of </a:t>
            </a:r>
          </a:p>
          <a:p>
            <a:pPr marL="457200" algn="just">
              <a:lnSpc>
                <a:spcPct val="120000"/>
              </a:lnSpc>
              <a:spcBef>
                <a:spcPts val="0"/>
              </a:spcBef>
              <a:spcAft>
                <a:spcPts val="600"/>
              </a:spcAft>
            </a:pPr>
            <a:r>
              <a:rPr lang="en-US" sz="9600" i="1" dirty="0">
                <a:effectLst/>
                <a:latin typeface="Calibri" panose="020F0502020204030204" pitchFamily="34" charset="0"/>
                <a:ea typeface="Calibri" panose="020F0502020204030204" pitchFamily="34" charset="0"/>
                <a:cs typeface="Times New Roman" panose="02020603050405020304" pitchFamily="18" charset="0"/>
              </a:rPr>
              <a:t>- One that closely resembles another.</a:t>
            </a:r>
          </a:p>
          <a:p>
            <a:pPr marL="457200" algn="just">
              <a:lnSpc>
                <a:spcPct val="120000"/>
              </a:lnSpc>
              <a:spcBef>
                <a:spcPts val="0"/>
              </a:spcBef>
              <a:spcAft>
                <a:spcPts val="600"/>
              </a:spcAft>
            </a:pPr>
            <a:r>
              <a:rPr lang="en-US" sz="9600" i="1" dirty="0">
                <a:effectLst/>
                <a:latin typeface="Calibri" panose="020F0502020204030204" pitchFamily="34" charset="0"/>
                <a:ea typeface="Calibri" panose="020F0502020204030204" pitchFamily="34" charset="0"/>
                <a:cs typeface="Times New Roman" panose="02020603050405020304" pitchFamily="18" charset="0"/>
              </a:rPr>
              <a:t>- One that has the same functions and characteristics as another; a corresponding person. </a:t>
            </a:r>
          </a:p>
          <a:p>
            <a:pPr marL="457200" algn="just">
              <a:lnSpc>
                <a:spcPct val="120000"/>
              </a:lnSpc>
              <a:spcBef>
                <a:spcPts val="0"/>
              </a:spcBef>
              <a:spcAft>
                <a:spcPts val="600"/>
              </a:spcAft>
            </a:pPr>
            <a:r>
              <a:rPr lang="en-US" sz="9600" i="1" dirty="0">
                <a:effectLst/>
                <a:latin typeface="Calibri" panose="020F0502020204030204" pitchFamily="34" charset="0"/>
                <a:ea typeface="Calibri" panose="020F0502020204030204" pitchFamily="34" charset="0"/>
                <a:cs typeface="Times New Roman" panose="02020603050405020304" pitchFamily="18" charset="0"/>
              </a:rPr>
              <a:t>- One of two parts that fit and complete each other.</a:t>
            </a:r>
          </a:p>
          <a:p>
            <a:pPr marL="457200" algn="just">
              <a:lnSpc>
                <a:spcPct val="120000"/>
              </a:lnSpc>
              <a:spcBef>
                <a:spcPts val="0"/>
              </a:spcBef>
              <a:spcAft>
                <a:spcPts val="600"/>
              </a:spcAft>
            </a:pPr>
            <a:r>
              <a:rPr lang="en-US" sz="9600" i="1" dirty="0">
                <a:effectLst/>
                <a:latin typeface="Calibri" panose="020F0502020204030204" pitchFamily="34" charset="0"/>
                <a:ea typeface="Calibri" panose="020F0502020204030204" pitchFamily="34" charset="0"/>
                <a:cs typeface="Times New Roman" panose="02020603050405020304" pitchFamily="18" charset="0"/>
              </a:rPr>
              <a:t>- One that serves as a complement.</a:t>
            </a:r>
          </a:p>
          <a:p>
            <a:pPr marL="457200" algn="just">
              <a:lnSpc>
                <a:spcPct val="120000"/>
              </a:lnSpc>
              <a:spcBef>
                <a:spcPts val="0"/>
              </a:spcBef>
              <a:spcAft>
                <a:spcPts val="600"/>
              </a:spcAft>
            </a:pPr>
            <a:r>
              <a:rPr lang="en-US" sz="9600" i="1" dirty="0">
                <a:effectLst/>
                <a:latin typeface="Calibri" panose="020F0502020204030204" pitchFamily="34" charset="0"/>
                <a:ea typeface="Calibri" panose="020F0502020204030204" pitchFamily="34" charset="0"/>
                <a:cs typeface="Times New Roman" panose="02020603050405020304" pitchFamily="18" charset="0"/>
              </a:rPr>
              <a:t>- One who is a counterpart that protects, aids, helps, supports</a:t>
            </a:r>
          </a:p>
          <a:p>
            <a:pPr marL="457200" algn="just">
              <a:lnSpc>
                <a:spcPct val="107000"/>
              </a:lnSpc>
              <a:spcAft>
                <a:spcPts val="800"/>
              </a:spcAft>
            </a:pP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endParaRPr lang="en-CA" sz="2400" i="1"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endParaRPr lang="en-CA" sz="2400" i="1"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CA" dirty="0"/>
          </a:p>
        </p:txBody>
      </p:sp>
    </p:spTree>
    <p:extLst>
      <p:ext uri="{BB962C8B-B14F-4D97-AF65-F5344CB8AC3E}">
        <p14:creationId xmlns:p14="http://schemas.microsoft.com/office/powerpoint/2010/main" val="212014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1F118-5680-52C4-9117-3E254A1AB4F8}"/>
              </a:ext>
            </a:extLst>
          </p:cNvPr>
          <p:cNvSpPr>
            <a:spLocks noGrp="1"/>
          </p:cNvSpPr>
          <p:nvPr>
            <p:ph type="title"/>
          </p:nvPr>
        </p:nvSpPr>
        <p:spPr>
          <a:xfrm>
            <a:off x="517236" y="97271"/>
            <a:ext cx="10515600" cy="1325563"/>
          </a:xfrm>
        </p:spPr>
        <p:txBody>
          <a:bodyPr>
            <a:normAutofit/>
          </a:bodyPr>
          <a:lstStyle/>
          <a:p>
            <a:r>
              <a:rPr lang="en-CA" sz="2800" b="1" i="1" dirty="0">
                <a:solidFill>
                  <a:srgbClr val="002060"/>
                </a:solidFill>
              </a:rPr>
              <a:t>10) God creates the </a:t>
            </a:r>
            <a:r>
              <a:rPr lang="en-CA" sz="2800" b="1" i="1" u="sng" dirty="0">
                <a:solidFill>
                  <a:srgbClr val="002060"/>
                </a:solidFill>
              </a:rPr>
              <a:t>ultimate Romance and </a:t>
            </a:r>
            <a:r>
              <a:rPr lang="en-CA" sz="2800" b="1" i="1" u="sng" dirty="0">
                <a:solidFill>
                  <a:srgbClr val="C00000"/>
                </a:solidFill>
              </a:rPr>
              <a:t>depth of Relationship </a:t>
            </a:r>
          </a:p>
        </p:txBody>
      </p:sp>
      <p:sp>
        <p:nvSpPr>
          <p:cNvPr id="3" name="Content Placeholder 2">
            <a:extLst>
              <a:ext uri="{FF2B5EF4-FFF2-40B4-BE49-F238E27FC236}">
                <a16:creationId xmlns:a16="http://schemas.microsoft.com/office/drawing/2014/main" id="{C4597C9F-7E47-460C-9366-60F67A4D16ED}"/>
              </a:ext>
            </a:extLst>
          </p:cNvPr>
          <p:cNvSpPr>
            <a:spLocks noGrp="1"/>
          </p:cNvSpPr>
          <p:nvPr>
            <p:ph idx="1"/>
          </p:nvPr>
        </p:nvSpPr>
        <p:spPr>
          <a:xfrm>
            <a:off x="517236" y="1505528"/>
            <a:ext cx="10836564" cy="5449454"/>
          </a:xfrm>
        </p:spPr>
        <p:txBody>
          <a:bodyPr>
            <a:normAutofit fontScale="92500" lnSpcReduction="10000"/>
          </a:bodyPr>
          <a:lstStyle/>
          <a:p>
            <a:r>
              <a:rPr lang="en-US" dirty="0"/>
              <a:t>God designed the ultimate secure attachment between two people. </a:t>
            </a:r>
          </a:p>
          <a:p>
            <a:endParaRPr lang="en-US" dirty="0"/>
          </a:p>
          <a:p>
            <a:r>
              <a:rPr lang="en-US" dirty="0"/>
              <a:t>Genesis 2:21-22 – “So the LORD God caused a deep sleep to fall upon the man, and while he slept took one of his ribs and closed up its place with flesh. 22 And the rib that the LORD God had taken from the man he made”</a:t>
            </a:r>
          </a:p>
          <a:p>
            <a:pPr marL="0" indent="0">
              <a:buNone/>
            </a:pPr>
            <a:endParaRPr lang="en-US" dirty="0"/>
          </a:p>
          <a:p>
            <a:r>
              <a:rPr lang="en-US" dirty="0"/>
              <a:t>God as the </a:t>
            </a:r>
            <a:r>
              <a:rPr lang="en-US" b="1" dirty="0"/>
              <a:t>Perfect surgeon</a:t>
            </a:r>
            <a:r>
              <a:rPr lang="en-US" dirty="0"/>
              <a:t>, specifically “makes” or rather “builds” a perfect partner for Adam. God as the Great Surgeon puts Adam “under anesthetic” in a deep sleep. </a:t>
            </a:r>
          </a:p>
          <a:p>
            <a:endParaRPr lang="en-US" b="1" u="sng" dirty="0"/>
          </a:p>
          <a:p>
            <a:r>
              <a:rPr lang="en-US" b="1" u="sng" dirty="0"/>
              <a:t>Adam has NO part in the woman’s creation</a:t>
            </a:r>
            <a:r>
              <a:rPr lang="en-US" dirty="0"/>
              <a:t>.  God knows WHO Adam Needs!!! </a:t>
            </a:r>
            <a:r>
              <a:rPr lang="en-US" b="1" i="1" dirty="0">
                <a:solidFill>
                  <a:srgbClr val="7030A0"/>
                </a:solidFill>
              </a:rPr>
              <a:t>Adam is to be the recipient of God’s gracious provision of a partner</a:t>
            </a:r>
            <a:r>
              <a:rPr lang="en-US" dirty="0"/>
              <a:t>.</a:t>
            </a:r>
          </a:p>
          <a:p>
            <a:endParaRPr lang="en-CA" dirty="0"/>
          </a:p>
        </p:txBody>
      </p:sp>
    </p:spTree>
    <p:extLst>
      <p:ext uri="{BB962C8B-B14F-4D97-AF65-F5344CB8AC3E}">
        <p14:creationId xmlns:p14="http://schemas.microsoft.com/office/powerpoint/2010/main" val="428979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B858-9F62-79E3-224C-1D32B495B05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ECFB87B-9EE1-BFDD-2D0E-68A0D9CE7E81}"/>
              </a:ext>
            </a:extLst>
          </p:cNvPr>
          <p:cNvSpPr>
            <a:spLocks noGrp="1"/>
          </p:cNvSpPr>
          <p:nvPr>
            <p:ph idx="1"/>
          </p:nvPr>
        </p:nvSpPr>
        <p:spPr/>
        <p:txBody>
          <a:bodyPr/>
          <a:lstStyle/>
          <a:p>
            <a:r>
              <a:rPr lang="en-US" dirty="0"/>
              <a:t>“The use of “build” instead of “form” underscores that the </a:t>
            </a:r>
            <a:r>
              <a:rPr lang="en-US" b="1" i="1" dirty="0"/>
              <a:t>woman was made of the same substance and according to the same model as the man</a:t>
            </a:r>
            <a:r>
              <a:rPr lang="en-US" dirty="0"/>
              <a:t>. </a:t>
            </a:r>
          </a:p>
          <a:p>
            <a:endParaRPr lang="en-US" dirty="0"/>
          </a:p>
          <a:p>
            <a:r>
              <a:rPr lang="en-US" dirty="0"/>
              <a:t>“Furthermore, the fact that </a:t>
            </a:r>
            <a:r>
              <a:rPr lang="en-US" i="1" dirty="0"/>
              <a:t>God made the woman establishes her </a:t>
            </a:r>
            <a:r>
              <a:rPr lang="en-US" dirty="0"/>
              <a:t>as </a:t>
            </a:r>
            <a:r>
              <a:rPr lang="en-US" u="sng" dirty="0"/>
              <a:t>a person in her own right</a:t>
            </a:r>
            <a:r>
              <a:rPr lang="en-US" dirty="0"/>
              <a:t>. These details teach that </a:t>
            </a:r>
            <a:r>
              <a:rPr lang="en-US" i="1" dirty="0"/>
              <a:t>no other living creature could ever become woman’s rival </a:t>
            </a:r>
            <a:r>
              <a:rPr lang="en-US" dirty="0"/>
              <a:t>in serving as man’s helper, counterpart, and intimate companion” John Hartley</a:t>
            </a:r>
            <a:endParaRPr lang="en-CA" dirty="0"/>
          </a:p>
        </p:txBody>
      </p:sp>
    </p:spTree>
    <p:extLst>
      <p:ext uri="{BB962C8B-B14F-4D97-AF65-F5344CB8AC3E}">
        <p14:creationId xmlns:p14="http://schemas.microsoft.com/office/powerpoint/2010/main" val="203988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B503E-5B19-AB70-0DA7-4BFED93D3E5F}"/>
              </a:ext>
            </a:extLst>
          </p:cNvPr>
          <p:cNvSpPr>
            <a:spLocks noGrp="1"/>
          </p:cNvSpPr>
          <p:nvPr>
            <p:ph type="title"/>
          </p:nvPr>
        </p:nvSpPr>
        <p:spPr/>
        <p:txBody>
          <a:bodyPr/>
          <a:lstStyle/>
          <a:p>
            <a:r>
              <a:rPr lang="en-CA" dirty="0"/>
              <a:t>Matthew Henry:</a:t>
            </a:r>
          </a:p>
        </p:txBody>
      </p:sp>
      <p:sp>
        <p:nvSpPr>
          <p:cNvPr id="3" name="Content Placeholder 2">
            <a:extLst>
              <a:ext uri="{FF2B5EF4-FFF2-40B4-BE49-F238E27FC236}">
                <a16:creationId xmlns:a16="http://schemas.microsoft.com/office/drawing/2014/main" id="{2D06562E-BE7C-4A5C-E928-C3E05A739138}"/>
              </a:ext>
            </a:extLst>
          </p:cNvPr>
          <p:cNvSpPr>
            <a:spLocks noGrp="1"/>
          </p:cNvSpPr>
          <p:nvPr>
            <p:ph idx="1"/>
          </p:nvPr>
        </p:nvSpPr>
        <p:spPr>
          <a:xfrm>
            <a:off x="3796144" y="2141537"/>
            <a:ext cx="7252855" cy="4351338"/>
          </a:xfrm>
        </p:spPr>
        <p:txBody>
          <a:bodyPr/>
          <a:lstStyle/>
          <a:p>
            <a:r>
              <a:rPr lang="en-US" i="1" dirty="0">
                <a:solidFill>
                  <a:schemeClr val="accent5">
                    <a:lumMod val="50000"/>
                  </a:schemeClr>
                </a:solidFill>
              </a:rPr>
              <a:t>“The woman came out of a man’s ribs. Not from his feet to be walked on, not from his head to be superior, but </a:t>
            </a:r>
            <a:r>
              <a:rPr lang="en-US" b="1" i="1" u="sng" dirty="0">
                <a:solidFill>
                  <a:schemeClr val="accent5">
                    <a:lumMod val="50000"/>
                  </a:schemeClr>
                </a:solidFill>
              </a:rPr>
              <a:t>from his side to be equal</a:t>
            </a:r>
            <a:r>
              <a:rPr lang="en-US" i="1" dirty="0">
                <a:solidFill>
                  <a:schemeClr val="accent5">
                    <a:lumMod val="50000"/>
                  </a:schemeClr>
                </a:solidFill>
              </a:rPr>
              <a:t>, under the arm </a:t>
            </a:r>
            <a:r>
              <a:rPr lang="en-US" b="1" i="1" dirty="0">
                <a:solidFill>
                  <a:schemeClr val="accent5">
                    <a:lumMod val="50000"/>
                  </a:schemeClr>
                </a:solidFill>
              </a:rPr>
              <a:t>to be protected</a:t>
            </a:r>
            <a:r>
              <a:rPr lang="en-US" i="1" dirty="0">
                <a:solidFill>
                  <a:schemeClr val="accent5">
                    <a:lumMod val="50000"/>
                  </a:schemeClr>
                </a:solidFill>
              </a:rPr>
              <a:t>, and </a:t>
            </a:r>
            <a:r>
              <a:rPr lang="en-US" b="1" i="1" dirty="0">
                <a:solidFill>
                  <a:schemeClr val="accent5">
                    <a:lumMod val="50000"/>
                  </a:schemeClr>
                </a:solidFill>
              </a:rPr>
              <a:t>next to the heart to be loved</a:t>
            </a:r>
            <a:r>
              <a:rPr lang="en-US" i="1" dirty="0">
                <a:solidFill>
                  <a:schemeClr val="accent5">
                    <a:lumMod val="50000"/>
                  </a:schemeClr>
                </a:solidFill>
              </a:rPr>
              <a:t>.”</a:t>
            </a:r>
            <a:endParaRPr lang="en-CA" i="1" dirty="0">
              <a:solidFill>
                <a:schemeClr val="accent5">
                  <a:lumMod val="50000"/>
                </a:schemeClr>
              </a:solidFill>
            </a:endParaRPr>
          </a:p>
        </p:txBody>
      </p:sp>
    </p:spTree>
    <p:extLst>
      <p:ext uri="{BB962C8B-B14F-4D97-AF65-F5344CB8AC3E}">
        <p14:creationId xmlns:p14="http://schemas.microsoft.com/office/powerpoint/2010/main" val="95736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3C9358-55D7-B052-D4E7-EA7F74FBB072}"/>
              </a:ext>
            </a:extLst>
          </p:cNvPr>
          <p:cNvSpPr>
            <a:spLocks noGrp="1"/>
          </p:cNvSpPr>
          <p:nvPr>
            <p:ph idx="1"/>
          </p:nvPr>
        </p:nvSpPr>
        <p:spPr>
          <a:xfrm>
            <a:off x="838200" y="572655"/>
            <a:ext cx="10515600" cy="5604308"/>
          </a:xfrm>
        </p:spPr>
        <p:txBody>
          <a:bodyPr>
            <a:normAutofit/>
          </a:bodyPr>
          <a:lstStyle/>
          <a:p>
            <a:r>
              <a:rPr lang="en-US" b="1" dirty="0">
                <a:solidFill>
                  <a:srgbClr val="C00000"/>
                </a:solidFill>
              </a:rPr>
              <a:t>God brings His Daughter, and He walks Her down the aisle, to Adam!</a:t>
            </a:r>
          </a:p>
          <a:p>
            <a:endParaRPr lang="en-US" dirty="0"/>
          </a:p>
          <a:p>
            <a:r>
              <a:rPr lang="en-US" dirty="0"/>
              <a:t>“And the rib that the LORD God had taken from the man he made into a woman and brought her to the man. 23 Then the man said, “This at last is bone of my bones and flesh of my flesh; she shall be called Woman, because she was taken out of Man.” (Genesis 2:22-23)</a:t>
            </a:r>
          </a:p>
          <a:p>
            <a:endParaRPr lang="en-US" dirty="0"/>
          </a:p>
          <a:p>
            <a:r>
              <a:rPr lang="en-US" dirty="0"/>
              <a:t>There are </a:t>
            </a:r>
            <a:r>
              <a:rPr lang="en-US" dirty="0">
                <a:solidFill>
                  <a:srgbClr val="C00000"/>
                </a:solidFill>
              </a:rPr>
              <a:t>some critical observations and implications for marriage</a:t>
            </a:r>
            <a:r>
              <a:rPr lang="en-US" dirty="0"/>
              <a:t>:</a:t>
            </a:r>
          </a:p>
          <a:p>
            <a:endParaRPr lang="en-US" dirty="0"/>
          </a:p>
          <a:p>
            <a:pPr marL="0" indent="0">
              <a:buNone/>
            </a:pPr>
            <a:r>
              <a:rPr lang="en-US" dirty="0"/>
              <a:t>(1) God brings the Woman to the Man. </a:t>
            </a:r>
            <a:r>
              <a:rPr lang="en-US" dirty="0">
                <a:solidFill>
                  <a:srgbClr val="C00000"/>
                </a:solidFill>
              </a:rPr>
              <a:t>“Without doubt, the verse conveys the idea </a:t>
            </a:r>
            <a:r>
              <a:rPr lang="en-US" i="1" dirty="0">
                <a:solidFill>
                  <a:srgbClr val="C00000"/>
                </a:solidFill>
              </a:rPr>
              <a:t>that the institution of marriage is established by God Himself”.</a:t>
            </a:r>
            <a:r>
              <a:rPr lang="en-US" i="1" dirty="0"/>
              <a:t>  Nahum Sarna  </a:t>
            </a:r>
          </a:p>
          <a:p>
            <a:endParaRPr lang="en-US" dirty="0"/>
          </a:p>
          <a:p>
            <a:endParaRPr lang="en-US" dirty="0"/>
          </a:p>
          <a:p>
            <a:endParaRPr lang="en-CA" dirty="0"/>
          </a:p>
        </p:txBody>
      </p:sp>
    </p:spTree>
    <p:extLst>
      <p:ext uri="{BB962C8B-B14F-4D97-AF65-F5344CB8AC3E}">
        <p14:creationId xmlns:p14="http://schemas.microsoft.com/office/powerpoint/2010/main" val="19261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EEEA4-7313-10AE-203A-E065A9FC6787}"/>
              </a:ext>
            </a:extLst>
          </p:cNvPr>
          <p:cNvSpPr>
            <a:spLocks noGrp="1"/>
          </p:cNvSpPr>
          <p:nvPr>
            <p:ph idx="1"/>
          </p:nvPr>
        </p:nvSpPr>
        <p:spPr>
          <a:xfrm>
            <a:off x="452285" y="865238"/>
            <a:ext cx="8239432" cy="5909187"/>
          </a:xfrm>
        </p:spPr>
        <p:txBody>
          <a:bodyPr>
            <a:normAutofit fontScale="85000" lnSpcReduction="20000"/>
          </a:bodyPr>
          <a:lstStyle/>
          <a:p>
            <a:pPr>
              <a:lnSpc>
                <a:spcPct val="170000"/>
              </a:lnSpc>
            </a:pPr>
            <a:r>
              <a:rPr lang="en-US" dirty="0"/>
              <a:t>26 Then God said, “</a:t>
            </a:r>
            <a:r>
              <a:rPr lang="en-US" b="1" u="sng" dirty="0">
                <a:solidFill>
                  <a:srgbClr val="00B0F0"/>
                </a:solidFill>
              </a:rPr>
              <a:t>Let us </a:t>
            </a:r>
            <a:r>
              <a:rPr lang="en-US" b="1" i="1" dirty="0">
                <a:solidFill>
                  <a:schemeClr val="accent6">
                    <a:lumMod val="50000"/>
                  </a:schemeClr>
                </a:solidFill>
              </a:rPr>
              <a:t>make man </a:t>
            </a:r>
            <a:r>
              <a:rPr lang="en-US" b="1" i="1" dirty="0">
                <a:solidFill>
                  <a:srgbClr val="00B0F0"/>
                </a:solidFill>
              </a:rPr>
              <a:t>in our image</a:t>
            </a:r>
            <a:r>
              <a:rPr lang="en-US" dirty="0"/>
              <a:t>, after our </a:t>
            </a:r>
            <a:r>
              <a:rPr lang="en-US" b="1" i="1" dirty="0">
                <a:solidFill>
                  <a:srgbClr val="00B0F0"/>
                </a:solidFill>
              </a:rPr>
              <a:t>likeness</a:t>
            </a:r>
            <a:r>
              <a:rPr lang="en-US" dirty="0"/>
              <a:t>. And let them have </a:t>
            </a:r>
            <a:r>
              <a:rPr lang="en-US" b="1" i="1" dirty="0">
                <a:solidFill>
                  <a:schemeClr val="tx1">
                    <a:lumMod val="95000"/>
                    <a:lumOff val="5000"/>
                  </a:schemeClr>
                </a:solidFill>
              </a:rPr>
              <a:t>dominion</a:t>
            </a:r>
            <a:r>
              <a:rPr lang="en-US" dirty="0"/>
              <a:t> over the fish of the sea and over the birds of the heavens and over the livestock and over all the earth and over every creeping thing that creeps on the earth.” </a:t>
            </a:r>
          </a:p>
          <a:p>
            <a:pPr marL="0" indent="0">
              <a:lnSpc>
                <a:spcPct val="170000"/>
              </a:lnSpc>
              <a:buNone/>
            </a:pPr>
            <a:endParaRPr lang="en-US" dirty="0"/>
          </a:p>
          <a:p>
            <a:pPr marL="0" indent="0">
              <a:buNone/>
            </a:pPr>
            <a:r>
              <a:rPr lang="en-US" dirty="0"/>
              <a:t>    27       </a:t>
            </a:r>
            <a:r>
              <a:rPr lang="en-US" b="1" dirty="0"/>
              <a:t>So God </a:t>
            </a:r>
            <a:r>
              <a:rPr lang="en-US" b="1" dirty="0">
                <a:solidFill>
                  <a:schemeClr val="accent6">
                    <a:lumMod val="50000"/>
                  </a:schemeClr>
                </a:solidFill>
              </a:rPr>
              <a:t>created</a:t>
            </a:r>
            <a:r>
              <a:rPr lang="en-US" dirty="0"/>
              <a:t> man in </a:t>
            </a:r>
            <a:r>
              <a:rPr lang="en-US" b="1" i="1" dirty="0">
                <a:solidFill>
                  <a:srgbClr val="0070C0"/>
                </a:solidFill>
              </a:rPr>
              <a:t>his own image</a:t>
            </a:r>
            <a:r>
              <a:rPr lang="en-US" dirty="0"/>
              <a:t>, </a:t>
            </a:r>
          </a:p>
          <a:p>
            <a:r>
              <a:rPr lang="en-US" dirty="0"/>
              <a:t>      </a:t>
            </a:r>
            <a:r>
              <a:rPr lang="en-US" b="1" dirty="0">
                <a:solidFill>
                  <a:srgbClr val="0070C0"/>
                </a:solidFill>
              </a:rPr>
              <a:t>in the image of God </a:t>
            </a:r>
            <a:r>
              <a:rPr lang="en-US" dirty="0"/>
              <a:t>he </a:t>
            </a:r>
            <a:r>
              <a:rPr lang="en-US" b="1" dirty="0">
                <a:solidFill>
                  <a:schemeClr val="accent6">
                    <a:lumMod val="50000"/>
                  </a:schemeClr>
                </a:solidFill>
              </a:rPr>
              <a:t>created</a:t>
            </a:r>
            <a:r>
              <a:rPr lang="en-US" dirty="0"/>
              <a:t> him; </a:t>
            </a:r>
          </a:p>
          <a:p>
            <a:r>
              <a:rPr lang="en-US" b="1" dirty="0">
                <a:solidFill>
                  <a:schemeClr val="accent4">
                    <a:lumMod val="50000"/>
                  </a:schemeClr>
                </a:solidFill>
              </a:rPr>
              <a:t>      male </a:t>
            </a:r>
            <a:r>
              <a:rPr lang="en-US" dirty="0"/>
              <a:t>and </a:t>
            </a:r>
            <a:r>
              <a:rPr lang="en-US" b="1" dirty="0">
                <a:solidFill>
                  <a:srgbClr val="FF0000"/>
                </a:solidFill>
              </a:rPr>
              <a:t>female</a:t>
            </a:r>
            <a:r>
              <a:rPr lang="en-US" dirty="0"/>
              <a:t> he </a:t>
            </a:r>
            <a:r>
              <a:rPr lang="en-US" b="1" dirty="0">
                <a:solidFill>
                  <a:schemeClr val="accent6">
                    <a:lumMod val="50000"/>
                  </a:schemeClr>
                </a:solidFill>
              </a:rPr>
              <a:t>created</a:t>
            </a:r>
            <a:r>
              <a:rPr lang="en-US" b="1" dirty="0"/>
              <a:t> </a:t>
            </a:r>
            <a:r>
              <a:rPr lang="en-US" b="1" u="sng" dirty="0">
                <a:solidFill>
                  <a:srgbClr val="7030A0"/>
                </a:solidFill>
              </a:rPr>
              <a:t>them</a:t>
            </a:r>
            <a:r>
              <a:rPr lang="en-US" dirty="0"/>
              <a:t>. </a:t>
            </a:r>
          </a:p>
          <a:p>
            <a:endParaRPr lang="en-US" dirty="0"/>
          </a:p>
          <a:p>
            <a:r>
              <a:rPr lang="en-US" dirty="0"/>
              <a:t>28 And </a:t>
            </a:r>
            <a:r>
              <a:rPr lang="en-US" b="1" u="sng" dirty="0"/>
              <a:t>God blessed </a:t>
            </a:r>
            <a:r>
              <a:rPr lang="en-US" dirty="0"/>
              <a:t>them. And God said to them, “</a:t>
            </a:r>
            <a:r>
              <a:rPr lang="en-US" b="1" dirty="0"/>
              <a:t>Be fruitful </a:t>
            </a:r>
            <a:r>
              <a:rPr lang="en-US" dirty="0"/>
              <a:t>and </a:t>
            </a:r>
            <a:r>
              <a:rPr lang="en-US" b="1" dirty="0"/>
              <a:t>multiply</a:t>
            </a:r>
            <a:r>
              <a:rPr lang="en-US" dirty="0"/>
              <a:t> and </a:t>
            </a:r>
            <a:r>
              <a:rPr lang="en-US" b="1" i="1" u="sng" dirty="0"/>
              <a:t>fill the earth </a:t>
            </a:r>
            <a:r>
              <a:rPr lang="en-US" dirty="0"/>
              <a:t>and </a:t>
            </a:r>
            <a:r>
              <a:rPr lang="en-US" b="1" dirty="0"/>
              <a:t>subdue</a:t>
            </a:r>
            <a:r>
              <a:rPr lang="en-US" dirty="0"/>
              <a:t> it</a:t>
            </a:r>
          </a:p>
          <a:p>
            <a:endParaRPr lang="en-US" dirty="0"/>
          </a:p>
          <a:p>
            <a:endParaRPr lang="en-US" dirty="0"/>
          </a:p>
        </p:txBody>
      </p:sp>
      <p:pic>
        <p:nvPicPr>
          <p:cNvPr id="4" name="Picture 3">
            <a:extLst>
              <a:ext uri="{FF2B5EF4-FFF2-40B4-BE49-F238E27FC236}">
                <a16:creationId xmlns:a16="http://schemas.microsoft.com/office/drawing/2014/main" id="{D5E0786C-06C1-FADC-C3D3-81C5873F4907}"/>
              </a:ext>
            </a:extLst>
          </p:cNvPr>
          <p:cNvPicPr>
            <a:picLocks noChangeAspect="1"/>
          </p:cNvPicPr>
          <p:nvPr/>
        </p:nvPicPr>
        <p:blipFill>
          <a:blip r:embed="rId2"/>
          <a:stretch>
            <a:fillRect/>
          </a:stretch>
        </p:blipFill>
        <p:spPr>
          <a:xfrm>
            <a:off x="8577760" y="2379587"/>
            <a:ext cx="3437260" cy="2880488"/>
          </a:xfrm>
          <a:prstGeom prst="rect">
            <a:avLst/>
          </a:prstGeom>
        </p:spPr>
      </p:pic>
    </p:spTree>
    <p:extLst>
      <p:ext uri="{BB962C8B-B14F-4D97-AF65-F5344CB8AC3E}">
        <p14:creationId xmlns:p14="http://schemas.microsoft.com/office/powerpoint/2010/main" val="2428276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A9142A-C3AA-3DD0-4A15-DFEF54705450}"/>
              </a:ext>
            </a:extLst>
          </p:cNvPr>
          <p:cNvSpPr>
            <a:spLocks noGrp="1"/>
          </p:cNvSpPr>
          <p:nvPr>
            <p:ph idx="1"/>
          </p:nvPr>
        </p:nvSpPr>
        <p:spPr>
          <a:xfrm>
            <a:off x="653472" y="1548534"/>
            <a:ext cx="10515600" cy="5147830"/>
          </a:xfrm>
        </p:spPr>
        <p:txBody>
          <a:bodyPr>
            <a:normAutofit fontScale="92500" lnSpcReduction="20000"/>
          </a:bodyPr>
          <a:lstStyle/>
          <a:p>
            <a:pPr marL="0" indent="0">
              <a:buNone/>
            </a:pPr>
            <a:r>
              <a:rPr lang="en-US" dirty="0"/>
              <a:t>(2) There was no mistaking that </a:t>
            </a:r>
            <a:r>
              <a:rPr lang="en-US" b="1" dirty="0">
                <a:solidFill>
                  <a:srgbClr val="C00000"/>
                </a:solidFill>
              </a:rPr>
              <a:t>she was unique and different by Adam’s reaction!  </a:t>
            </a:r>
            <a:r>
              <a:rPr lang="en-US" dirty="0"/>
              <a:t>This is the first “Hallmark Moment”! This is the first love poem. Think about this. </a:t>
            </a:r>
            <a:r>
              <a:rPr lang="en-US" i="1" dirty="0">
                <a:solidFill>
                  <a:srgbClr val="C00000"/>
                </a:solidFill>
              </a:rPr>
              <a:t>THE FIRST WORDS RECORDED BY MAN is a LOVE POEM!!!  </a:t>
            </a:r>
            <a:r>
              <a:rPr lang="en-US" dirty="0"/>
              <a:t>These are the Frist words recorded before the FALL! </a:t>
            </a:r>
          </a:p>
          <a:p>
            <a:endParaRPr lang="en-US" dirty="0"/>
          </a:p>
          <a:p>
            <a:pPr marL="0" indent="0">
              <a:buNone/>
            </a:pPr>
            <a:r>
              <a:rPr lang="en-US" dirty="0"/>
              <a:t>(3) “The image of </a:t>
            </a:r>
            <a:r>
              <a:rPr lang="en-US" dirty="0">
                <a:solidFill>
                  <a:srgbClr val="C00000"/>
                </a:solidFill>
              </a:rPr>
              <a:t>shared flesh </a:t>
            </a:r>
            <a:r>
              <a:rPr lang="en-US" dirty="0"/>
              <a:t>illustrates the </a:t>
            </a:r>
            <a:r>
              <a:rPr lang="en-US" b="1" u="sng" dirty="0">
                <a:solidFill>
                  <a:srgbClr val="C00000"/>
                </a:solidFill>
              </a:rPr>
              <a:t>complete bond of marriage</a:t>
            </a:r>
            <a:r>
              <a:rPr lang="en-US" dirty="0"/>
              <a:t>. All that affects one, affects the other. To hurt one is to hurt the other” .  Bruce Waltke</a:t>
            </a:r>
          </a:p>
          <a:p>
            <a:pPr marL="0" indent="0">
              <a:buNone/>
            </a:pPr>
            <a:endParaRPr lang="en-US" dirty="0"/>
          </a:p>
          <a:p>
            <a:pPr marL="0" indent="0">
              <a:buNone/>
            </a:pPr>
            <a:r>
              <a:rPr lang="en-US" dirty="0"/>
              <a:t>(4)   “The equality of man and woman are found in Adam naming her “woman” (</a:t>
            </a:r>
            <a:r>
              <a:rPr lang="en-US" dirty="0" err="1"/>
              <a:t>ʾiššâ</a:t>
            </a:r>
            <a:r>
              <a:rPr lang="en-US" dirty="0"/>
              <a:t>) (</a:t>
            </a:r>
            <a:r>
              <a:rPr lang="en-US" dirty="0" err="1"/>
              <a:t>ish-shaw</a:t>
            </a:r>
            <a:r>
              <a:rPr lang="en-US" dirty="0"/>
              <a:t>) he also names himself “man” (</a:t>
            </a:r>
            <a:r>
              <a:rPr lang="en-US" dirty="0" err="1"/>
              <a:t>ʾîš</a:t>
            </a:r>
            <a:r>
              <a:rPr lang="en-US" dirty="0"/>
              <a:t>) (</a:t>
            </a:r>
            <a:r>
              <a:rPr lang="en-US" dirty="0" err="1"/>
              <a:t>eesh</a:t>
            </a:r>
            <a:r>
              <a:rPr lang="en-US" dirty="0"/>
              <a:t>). Although Adam means “ground”, </a:t>
            </a:r>
            <a:r>
              <a:rPr lang="en-US" dirty="0">
                <a:solidFill>
                  <a:srgbClr val="C00000"/>
                </a:solidFill>
              </a:rPr>
              <a:t>Adam names himself in relation to his wife</a:t>
            </a:r>
            <a:r>
              <a:rPr lang="en-US" dirty="0"/>
              <a:t>. </a:t>
            </a:r>
            <a:r>
              <a:rPr lang="en-US" b="1" i="1" dirty="0">
                <a:solidFill>
                  <a:srgbClr val="C00000"/>
                </a:solidFill>
              </a:rPr>
              <a:t>A man and woman are never more like God than on their wedding day when they commit themselves unconditionally to one another.”  Bruce Waltke</a:t>
            </a:r>
          </a:p>
          <a:p>
            <a:endParaRPr lang="en-CA" dirty="0"/>
          </a:p>
        </p:txBody>
      </p:sp>
      <p:sp>
        <p:nvSpPr>
          <p:cNvPr id="7" name="TextBox 6">
            <a:extLst>
              <a:ext uri="{FF2B5EF4-FFF2-40B4-BE49-F238E27FC236}">
                <a16:creationId xmlns:a16="http://schemas.microsoft.com/office/drawing/2014/main" id="{A5088814-8A04-8746-7A5C-4A0CC085CC74}"/>
              </a:ext>
            </a:extLst>
          </p:cNvPr>
          <p:cNvSpPr txBox="1"/>
          <p:nvPr/>
        </p:nvSpPr>
        <p:spPr>
          <a:xfrm>
            <a:off x="932873" y="534329"/>
            <a:ext cx="9245600" cy="523220"/>
          </a:xfrm>
          <a:prstGeom prst="rect">
            <a:avLst/>
          </a:prstGeom>
          <a:noFill/>
        </p:spPr>
        <p:txBody>
          <a:bodyPr wrap="square">
            <a:spAutoFit/>
          </a:bodyPr>
          <a:lstStyle/>
          <a:p>
            <a:r>
              <a:rPr kumimoji="0" lang="en-US" sz="2800" b="0" i="0" u="none" strike="noStrike" kern="1200" cap="none" spc="0" normalizeH="0" baseline="0" noProof="0" dirty="0">
                <a:ln>
                  <a:noFill/>
                </a:ln>
                <a:solidFill>
                  <a:srgbClr val="C00000"/>
                </a:solidFill>
                <a:effectLst/>
                <a:uLnTx/>
                <a:uFillTx/>
                <a:latin typeface="Calibri" panose="020F0502020204030204"/>
                <a:ea typeface="+mn-ea"/>
                <a:cs typeface="+mn-cs"/>
              </a:rPr>
              <a:t>some critical observations and implications for marriage</a:t>
            </a:r>
            <a:endParaRPr lang="en-CA" dirty="0">
              <a:solidFill>
                <a:srgbClr val="C00000"/>
              </a:solidFill>
            </a:endParaRPr>
          </a:p>
        </p:txBody>
      </p:sp>
    </p:spTree>
    <p:extLst>
      <p:ext uri="{BB962C8B-B14F-4D97-AF65-F5344CB8AC3E}">
        <p14:creationId xmlns:p14="http://schemas.microsoft.com/office/powerpoint/2010/main" val="161579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44491-BFFE-96E7-A444-025520C02711}"/>
              </a:ext>
            </a:extLst>
          </p:cNvPr>
          <p:cNvSpPr>
            <a:spLocks noGrp="1"/>
          </p:cNvSpPr>
          <p:nvPr>
            <p:ph idx="1"/>
          </p:nvPr>
        </p:nvSpPr>
        <p:spPr/>
        <p:txBody>
          <a:bodyPr/>
          <a:lstStyle/>
          <a:p>
            <a:r>
              <a:rPr lang="en-US" dirty="0"/>
              <a:t>(5) 	</a:t>
            </a:r>
            <a:r>
              <a:rPr lang="en-US" dirty="0">
                <a:solidFill>
                  <a:srgbClr val="C00000"/>
                </a:solidFill>
              </a:rPr>
              <a:t>Adam understood himself as a Husband</a:t>
            </a:r>
            <a:r>
              <a:rPr lang="en-US" dirty="0"/>
              <a:t>. This is important when thinking of God as the Husband of Israel keeping His Covenant. </a:t>
            </a:r>
          </a:p>
          <a:p>
            <a:pPr marL="0" indent="0">
              <a:buNone/>
            </a:pPr>
            <a:endParaRPr lang="en-US" dirty="0"/>
          </a:p>
          <a:p>
            <a:r>
              <a:rPr lang="en-US" dirty="0"/>
              <a:t>Jesus as a greater model of a Groom who purchases His Bride with His own life and calls Husbands to live a sacrificial life in love for their wives (Ephesians 5:21-32)</a:t>
            </a:r>
            <a:endParaRPr lang="en-CA" dirty="0"/>
          </a:p>
        </p:txBody>
      </p:sp>
      <p:sp>
        <p:nvSpPr>
          <p:cNvPr id="5" name="TextBox 4">
            <a:extLst>
              <a:ext uri="{FF2B5EF4-FFF2-40B4-BE49-F238E27FC236}">
                <a16:creationId xmlns:a16="http://schemas.microsoft.com/office/drawing/2014/main" id="{2E02E246-5258-9797-1E83-42BB23D3DB19}"/>
              </a:ext>
            </a:extLst>
          </p:cNvPr>
          <p:cNvSpPr txBox="1"/>
          <p:nvPr/>
        </p:nvSpPr>
        <p:spPr>
          <a:xfrm>
            <a:off x="838199" y="534329"/>
            <a:ext cx="905394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libri" panose="020F0502020204030204"/>
                <a:ea typeface="+mn-ea"/>
                <a:cs typeface="+mn-cs"/>
              </a:rPr>
              <a:t>some critical observations and implications for marriage</a:t>
            </a:r>
            <a:endParaRPr kumimoji="0" lang="en-CA" sz="1800" b="0"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323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8F0B10-C296-67F2-492B-540C89B17A2A}"/>
              </a:ext>
            </a:extLst>
          </p:cNvPr>
          <p:cNvSpPr>
            <a:spLocks noGrp="1"/>
          </p:cNvSpPr>
          <p:nvPr>
            <p:ph type="title"/>
          </p:nvPr>
        </p:nvSpPr>
        <p:spPr/>
        <p:txBody>
          <a:bodyPr>
            <a:normAutofit/>
          </a:bodyPr>
          <a:lstStyle/>
          <a:p>
            <a:r>
              <a:rPr lang="en-US" sz="2800" dirty="0"/>
              <a:t>“</a:t>
            </a:r>
            <a:r>
              <a:rPr lang="en-US" sz="2800" i="1" dirty="0"/>
              <a:t>Therefore a man shall leave his father and his mother and hold fast to his wife, and they shall become one flesh. 25 And the man and his wife were both naked and were not ashamed.”</a:t>
            </a:r>
            <a:endParaRPr lang="en-CA" sz="2800" i="1" dirty="0"/>
          </a:p>
        </p:txBody>
      </p:sp>
      <p:sp>
        <p:nvSpPr>
          <p:cNvPr id="3" name="Content Placeholder 2">
            <a:extLst>
              <a:ext uri="{FF2B5EF4-FFF2-40B4-BE49-F238E27FC236}">
                <a16:creationId xmlns:a16="http://schemas.microsoft.com/office/drawing/2014/main" id="{9F51AB79-B176-7BDE-D0D3-417DBB4C31AA}"/>
              </a:ext>
            </a:extLst>
          </p:cNvPr>
          <p:cNvSpPr>
            <a:spLocks noGrp="1"/>
          </p:cNvSpPr>
          <p:nvPr>
            <p:ph idx="1"/>
          </p:nvPr>
        </p:nvSpPr>
        <p:spPr>
          <a:xfrm>
            <a:off x="838200" y="1825624"/>
            <a:ext cx="10515600" cy="5032375"/>
          </a:xfrm>
        </p:spPr>
        <p:txBody>
          <a:bodyPr>
            <a:normAutofit fontScale="92500" lnSpcReduction="10000"/>
          </a:bodyPr>
          <a:lstStyle/>
          <a:p>
            <a:endParaRPr lang="en-US" dirty="0"/>
          </a:p>
          <a:p>
            <a:pPr marL="0" indent="0">
              <a:buNone/>
            </a:pPr>
            <a:r>
              <a:rPr lang="en-US" b="1" dirty="0">
                <a:solidFill>
                  <a:srgbClr val="C00000"/>
                </a:solidFill>
              </a:rPr>
              <a:t>(6) Every marriage is divinely ordained</a:t>
            </a:r>
            <a:r>
              <a:rPr lang="en-US" dirty="0"/>
              <a:t>. “The inspired explanation aims to correct cultures that give priority to the parental bonds over </a:t>
            </a:r>
            <a:r>
              <a:rPr lang="en-US" b="1" i="1" dirty="0">
                <a:solidFill>
                  <a:srgbClr val="C00000"/>
                </a:solidFill>
              </a:rPr>
              <a:t>the marital bonds.    </a:t>
            </a:r>
          </a:p>
          <a:p>
            <a:endParaRPr lang="en-US" b="1" i="1" dirty="0">
              <a:solidFill>
                <a:srgbClr val="C00000"/>
              </a:solidFill>
            </a:endParaRPr>
          </a:p>
          <a:p>
            <a:r>
              <a:rPr lang="en-US" b="1" i="1" dirty="0">
                <a:solidFill>
                  <a:srgbClr val="C00000"/>
                </a:solidFill>
              </a:rPr>
              <a:t>Secure Parental Bonds lay the foundation for secure marital bonds!!</a:t>
            </a:r>
          </a:p>
          <a:p>
            <a:r>
              <a:rPr lang="en-US" dirty="0"/>
              <a:t>(See Proverbs 2:17…Malachi 2:14-15) </a:t>
            </a:r>
          </a:p>
          <a:p>
            <a:endParaRPr lang="en-US" dirty="0"/>
          </a:p>
          <a:p>
            <a:r>
              <a:rPr lang="en-US" dirty="0"/>
              <a:t>This is found in </a:t>
            </a:r>
            <a:r>
              <a:rPr lang="en-US" dirty="0">
                <a:solidFill>
                  <a:srgbClr val="C00000"/>
                </a:solidFill>
              </a:rPr>
              <a:t>“leave”.    </a:t>
            </a:r>
            <a:r>
              <a:rPr lang="en-US" dirty="0"/>
              <a:t>Because husband and wife are one flesh, </a:t>
            </a:r>
            <a:r>
              <a:rPr lang="en-US" i="1" dirty="0">
                <a:solidFill>
                  <a:srgbClr val="C00000"/>
                </a:solidFill>
              </a:rPr>
              <a:t>the bond of marriage has priority in that all husband and wives are to be married centered NOT PARENT or Child centered</a:t>
            </a:r>
            <a:r>
              <a:rPr lang="en-US" dirty="0"/>
              <a:t>.   (This does not mean that parents are not to be honored and respected and taken care off in their old age or when needed) </a:t>
            </a:r>
          </a:p>
          <a:p>
            <a:endParaRPr lang="en-CA" dirty="0"/>
          </a:p>
        </p:txBody>
      </p:sp>
      <p:sp>
        <p:nvSpPr>
          <p:cNvPr id="4" name="TextBox 3">
            <a:extLst>
              <a:ext uri="{FF2B5EF4-FFF2-40B4-BE49-F238E27FC236}">
                <a16:creationId xmlns:a16="http://schemas.microsoft.com/office/drawing/2014/main" id="{4570FE3B-80CA-86E3-7BA7-7E95DFEE3957}"/>
              </a:ext>
            </a:extLst>
          </p:cNvPr>
          <p:cNvSpPr txBox="1"/>
          <p:nvPr/>
        </p:nvSpPr>
        <p:spPr>
          <a:xfrm>
            <a:off x="2059709" y="951345"/>
            <a:ext cx="387927" cy="369332"/>
          </a:xfrm>
          <a:prstGeom prst="rect">
            <a:avLst/>
          </a:prstGeom>
          <a:noFill/>
        </p:spPr>
        <p:txBody>
          <a:bodyPr wrap="square" rtlCol="0">
            <a:spAutoFit/>
          </a:bodyPr>
          <a:lstStyle/>
          <a:p>
            <a:endParaRPr lang="en-CA" dirty="0"/>
          </a:p>
        </p:txBody>
      </p:sp>
    </p:spTree>
    <p:extLst>
      <p:ext uri="{BB962C8B-B14F-4D97-AF65-F5344CB8AC3E}">
        <p14:creationId xmlns:p14="http://schemas.microsoft.com/office/powerpoint/2010/main" val="12547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84E832-D673-CDC5-00BB-A65E86107F3A}"/>
              </a:ext>
            </a:extLst>
          </p:cNvPr>
          <p:cNvSpPr>
            <a:spLocks noGrp="1"/>
          </p:cNvSpPr>
          <p:nvPr>
            <p:ph idx="1"/>
          </p:nvPr>
        </p:nvSpPr>
        <p:spPr>
          <a:xfrm>
            <a:off x="838200" y="544945"/>
            <a:ext cx="10515600" cy="6437746"/>
          </a:xfrm>
        </p:spPr>
        <p:txBody>
          <a:bodyPr>
            <a:normAutofit fontScale="77500" lnSpcReduction="20000"/>
          </a:bodyPr>
          <a:lstStyle/>
          <a:p>
            <a:r>
              <a:rPr lang="en-US" dirty="0"/>
              <a:t>(7) 	</a:t>
            </a:r>
            <a:r>
              <a:rPr lang="en-US" dirty="0">
                <a:solidFill>
                  <a:srgbClr val="C00000"/>
                </a:solidFill>
              </a:rPr>
              <a:t>They “Become” “one flesh</a:t>
            </a:r>
            <a:r>
              <a:rPr lang="en-US" dirty="0"/>
              <a:t>”. God’s intention that marriage be exclusive, monogamous is implied by the complete unity and profound solidarity of the relationship</a:t>
            </a:r>
          </a:p>
          <a:p>
            <a:endParaRPr lang="en-US" dirty="0"/>
          </a:p>
          <a:p>
            <a:r>
              <a:rPr lang="en-US" dirty="0"/>
              <a:t>Physically:  SEX IS THE result of Oneness in a Covenant Relationship.  Because of the Priority of this exclusive relationship designed by God in marriage between a Man and a Woman,  This is a Spiritual, Cognitive and Emotional “running between the two – intercourse”, There can be the </a:t>
            </a:r>
            <a:r>
              <a:rPr lang="en-US" dirty="0">
                <a:solidFill>
                  <a:srgbClr val="C00000"/>
                </a:solidFill>
              </a:rPr>
              <a:t>Pleasurable</a:t>
            </a:r>
            <a:r>
              <a:rPr lang="en-US" dirty="0"/>
              <a:t> “sexual intercourse” between the two, reserved for marriage alone!</a:t>
            </a:r>
          </a:p>
          <a:p>
            <a:endParaRPr lang="en-US" dirty="0"/>
          </a:p>
          <a:p>
            <a:r>
              <a:rPr lang="en-US" dirty="0"/>
              <a:t>There is an exclusive, private, beautiful, joining together    “12 A </a:t>
            </a:r>
            <a:r>
              <a:rPr lang="en-US" b="1" dirty="0">
                <a:solidFill>
                  <a:srgbClr val="C00000"/>
                </a:solidFill>
              </a:rPr>
              <a:t>garden</a:t>
            </a:r>
            <a:r>
              <a:rPr lang="en-US" dirty="0"/>
              <a:t> </a:t>
            </a:r>
            <a:r>
              <a:rPr lang="en-US" b="1" i="1" dirty="0"/>
              <a:t>locked</a:t>
            </a:r>
            <a:r>
              <a:rPr lang="en-US" dirty="0"/>
              <a:t> is my sister, my bride, a </a:t>
            </a:r>
            <a:r>
              <a:rPr lang="en-US" b="1" dirty="0">
                <a:solidFill>
                  <a:srgbClr val="C00000"/>
                </a:solidFill>
              </a:rPr>
              <a:t>spring locked</a:t>
            </a:r>
            <a:r>
              <a:rPr lang="en-US" dirty="0"/>
              <a:t>, a </a:t>
            </a:r>
            <a:r>
              <a:rPr lang="en-US" b="1" dirty="0">
                <a:solidFill>
                  <a:srgbClr val="C00000"/>
                </a:solidFill>
              </a:rPr>
              <a:t>fountain sealed</a:t>
            </a:r>
            <a:r>
              <a:rPr lang="en-US" dirty="0"/>
              <a:t>…..     15. a </a:t>
            </a:r>
            <a:r>
              <a:rPr lang="en-US" dirty="0">
                <a:solidFill>
                  <a:srgbClr val="C00000"/>
                </a:solidFill>
              </a:rPr>
              <a:t>garden fountain</a:t>
            </a:r>
            <a:r>
              <a:rPr lang="en-US" dirty="0"/>
              <a:t>, a well of living water….16. Blow upon </a:t>
            </a:r>
            <a:r>
              <a:rPr lang="en-US" b="1" dirty="0">
                <a:solidFill>
                  <a:srgbClr val="C00000"/>
                </a:solidFill>
              </a:rPr>
              <a:t>my garden</a:t>
            </a:r>
            <a:r>
              <a:rPr lang="en-US" dirty="0"/>
              <a:t>, let its spices flow….    Let </a:t>
            </a:r>
            <a:r>
              <a:rPr lang="en-US" dirty="0">
                <a:solidFill>
                  <a:srgbClr val="C00000"/>
                </a:solidFill>
              </a:rPr>
              <a:t>my beloved </a:t>
            </a:r>
            <a:r>
              <a:rPr lang="en-US" dirty="0"/>
              <a:t>come to </a:t>
            </a:r>
            <a:r>
              <a:rPr lang="en-US" b="1" i="1" dirty="0">
                <a:solidFill>
                  <a:srgbClr val="C00000"/>
                </a:solidFill>
              </a:rPr>
              <a:t>his garden</a:t>
            </a:r>
            <a:r>
              <a:rPr lang="en-US" dirty="0"/>
              <a:t>,  and eat its choicest fruits.    5:1 </a:t>
            </a:r>
            <a:r>
              <a:rPr lang="en-US" dirty="0">
                <a:solidFill>
                  <a:srgbClr val="C00000"/>
                </a:solidFill>
              </a:rPr>
              <a:t>I came </a:t>
            </a:r>
            <a:r>
              <a:rPr lang="en-US" dirty="0"/>
              <a:t>to </a:t>
            </a:r>
            <a:r>
              <a:rPr lang="en-US" b="1" u="sng" dirty="0">
                <a:solidFill>
                  <a:srgbClr val="C00000"/>
                </a:solidFill>
              </a:rPr>
              <a:t>my garden</a:t>
            </a:r>
            <a:r>
              <a:rPr lang="en-US" dirty="0"/>
              <a:t>, my sister, my bride…  God Speaks and Gives His approval: “Eat, friends, drink, and be drunk with love! </a:t>
            </a:r>
          </a:p>
          <a:p>
            <a:endParaRPr lang="en-US" dirty="0"/>
          </a:p>
          <a:p>
            <a:r>
              <a:rPr lang="en-US" dirty="0"/>
              <a:t>Even after the FALL Marriage can somewhat return to Eden…..</a:t>
            </a:r>
            <a:r>
              <a:rPr lang="en-US" dirty="0">
                <a:solidFill>
                  <a:srgbClr val="C00000"/>
                </a:solidFill>
              </a:rPr>
              <a:t>Sexual relationship is NOT just for Procreation but Pleasure! Continually to be refreshed… (See 1 Corinthians 7:1-5)</a:t>
            </a:r>
          </a:p>
          <a:p>
            <a:endParaRPr lang="en-US" dirty="0"/>
          </a:p>
          <a:p>
            <a:r>
              <a:rPr lang="en-US" dirty="0"/>
              <a:t>“ </a:t>
            </a:r>
            <a:r>
              <a:rPr lang="en-US" dirty="0">
                <a:solidFill>
                  <a:srgbClr val="C00000"/>
                </a:solidFill>
              </a:rPr>
              <a:t>Let marriage </a:t>
            </a:r>
            <a:r>
              <a:rPr lang="en-US" dirty="0"/>
              <a:t>be held in honor among all, and let the </a:t>
            </a:r>
            <a:r>
              <a:rPr lang="en-US" dirty="0">
                <a:solidFill>
                  <a:srgbClr val="C00000"/>
                </a:solidFill>
              </a:rPr>
              <a:t>marriage bed be undefiled</a:t>
            </a:r>
            <a:r>
              <a:rPr lang="en-US" dirty="0"/>
              <a:t>, for God will judge the sexually immoral and adulterous”  (See 1 Thessalonians 4:3-8)</a:t>
            </a:r>
          </a:p>
          <a:p>
            <a:endParaRPr lang="en-US" dirty="0"/>
          </a:p>
          <a:p>
            <a:pPr marL="0" indent="0">
              <a:buNone/>
            </a:pPr>
            <a:endParaRPr lang="en-US" dirty="0"/>
          </a:p>
          <a:p>
            <a:endParaRPr lang="en-US" dirty="0"/>
          </a:p>
          <a:p>
            <a:pPr marL="0" indent="0">
              <a:buNone/>
            </a:pPr>
            <a:endParaRPr lang="en-CA" dirty="0"/>
          </a:p>
        </p:txBody>
      </p:sp>
    </p:spTree>
    <p:extLst>
      <p:ext uri="{BB962C8B-B14F-4D97-AF65-F5344CB8AC3E}">
        <p14:creationId xmlns:p14="http://schemas.microsoft.com/office/powerpoint/2010/main" val="288086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3990-A9DE-4427-F3FA-5B362B5FEBE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98E763F-8FB1-4A2E-4249-36F503372D04}"/>
              </a:ext>
            </a:extLst>
          </p:cNvPr>
          <p:cNvSpPr>
            <a:spLocks noGrp="1"/>
          </p:cNvSpPr>
          <p:nvPr>
            <p:ph idx="1"/>
          </p:nvPr>
        </p:nvSpPr>
        <p:spPr/>
        <p:txBody>
          <a:bodyPr/>
          <a:lstStyle/>
          <a:p>
            <a:r>
              <a:rPr lang="en-US" dirty="0"/>
              <a:t>(9)  	 “And the man and his wife were both naked and were not ashamed.” (Genesis 2:25)</a:t>
            </a:r>
          </a:p>
          <a:p>
            <a:endParaRPr lang="en-US" dirty="0"/>
          </a:p>
          <a:p>
            <a:r>
              <a:rPr lang="en-US" b="1" i="1" dirty="0">
                <a:solidFill>
                  <a:srgbClr val="C00000"/>
                </a:solidFill>
              </a:rPr>
              <a:t>As long as they were in Relationship with God Horizontally, they could be could be totally “naked” Vertically!  </a:t>
            </a:r>
            <a:r>
              <a:rPr lang="en-US" dirty="0"/>
              <a:t>They could be  exposed and safe. Open and authentic. Mutually meeting one another's needs.  </a:t>
            </a:r>
          </a:p>
          <a:p>
            <a:endParaRPr lang="en-US" dirty="0"/>
          </a:p>
          <a:p>
            <a:r>
              <a:rPr lang="en-US" dirty="0"/>
              <a:t>There  was no need to hide from one another. No need to conceal, pretend, cover, be defensive, avoid, protect themselves…</a:t>
            </a:r>
          </a:p>
          <a:p>
            <a:endParaRPr lang="en-US" dirty="0"/>
          </a:p>
          <a:p>
            <a:endParaRPr lang="en-CA" dirty="0"/>
          </a:p>
        </p:txBody>
      </p:sp>
    </p:spTree>
    <p:extLst>
      <p:ext uri="{BB962C8B-B14F-4D97-AF65-F5344CB8AC3E}">
        <p14:creationId xmlns:p14="http://schemas.microsoft.com/office/powerpoint/2010/main" val="3417538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1912DE-531D-F617-4326-85DAAA972B52}"/>
              </a:ext>
            </a:extLst>
          </p:cNvPr>
          <p:cNvSpPr>
            <a:spLocks noGrp="1"/>
          </p:cNvSpPr>
          <p:nvPr>
            <p:ph type="title"/>
          </p:nvPr>
        </p:nvSpPr>
        <p:spPr>
          <a:xfrm>
            <a:off x="838200" y="365125"/>
            <a:ext cx="5660923" cy="1325563"/>
          </a:xfrm>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r>
              <a:rPr kumimoji="0" lang="en-CA" sz="2800" b="0" i="0" u="none" strike="noStrike" kern="1200" cap="none" spc="0" normalizeH="0" baseline="0" noProof="0" dirty="0">
                <a:ln>
                  <a:noFill/>
                </a:ln>
                <a:solidFill>
                  <a:prstClr val="black"/>
                </a:solidFill>
                <a:effectLst/>
                <a:uLnTx/>
                <a:uFillTx/>
                <a:latin typeface="Calibri" panose="020F0502020204030204"/>
                <a:ea typeface="+mn-ea"/>
                <a:cs typeface="+mn-cs"/>
              </a:rPr>
              <a:t>10) Marriage is an </a:t>
            </a:r>
            <a:r>
              <a:rPr kumimoji="0" lang="en-CA" sz="2800" b="0" i="0" u="none" strike="noStrike" kern="1200" cap="none" spc="0" normalizeH="0" baseline="0" noProof="0" dirty="0">
                <a:ln>
                  <a:noFill/>
                </a:ln>
                <a:solidFill>
                  <a:srgbClr val="C00000"/>
                </a:solidFill>
                <a:effectLst/>
                <a:uLnTx/>
                <a:uFillTx/>
                <a:latin typeface="Calibri" panose="020F0502020204030204"/>
                <a:ea typeface="+mn-ea"/>
                <a:cs typeface="+mn-cs"/>
              </a:rPr>
              <a:t>exclusive Covenant made up of  </a:t>
            </a:r>
            <a:br>
              <a:rPr kumimoji="0" lang="en-CA" sz="2800" b="0" i="0" u="none" strike="noStrike" kern="1200" cap="none" spc="0" normalizeH="0" baseline="0" noProof="0" dirty="0">
                <a:ln>
                  <a:noFill/>
                </a:ln>
                <a:solidFill>
                  <a:srgbClr val="C00000"/>
                </a:solidFill>
                <a:effectLst/>
                <a:uLnTx/>
                <a:uFillTx/>
                <a:latin typeface="Calibri" panose="020F0502020204030204"/>
                <a:ea typeface="+mn-ea"/>
                <a:cs typeface="+mn-cs"/>
              </a:rPr>
            </a:br>
            <a:endParaRPr lang="en-CA" dirty="0"/>
          </a:p>
        </p:txBody>
      </p:sp>
      <p:sp>
        <p:nvSpPr>
          <p:cNvPr id="3" name="Content Placeholder 2">
            <a:extLst>
              <a:ext uri="{FF2B5EF4-FFF2-40B4-BE49-F238E27FC236}">
                <a16:creationId xmlns:a16="http://schemas.microsoft.com/office/drawing/2014/main" id="{013F82C3-85DF-0D0E-927D-AE32B6E3DD27}"/>
              </a:ext>
            </a:extLst>
          </p:cNvPr>
          <p:cNvSpPr>
            <a:spLocks noGrp="1"/>
          </p:cNvSpPr>
          <p:nvPr>
            <p:ph idx="1"/>
          </p:nvPr>
        </p:nvSpPr>
        <p:spPr>
          <a:xfrm>
            <a:off x="533400" y="2012438"/>
            <a:ext cx="10515600" cy="4351338"/>
          </a:xfrm>
        </p:spPr>
        <p:txBody>
          <a:bodyPr>
            <a:normAutofit fontScale="92500" lnSpcReduction="20000"/>
          </a:bodyPr>
          <a:lstStyle/>
          <a:p>
            <a:pPr marL="514350" indent="-514350">
              <a:buFont typeface="+mj-lt"/>
              <a:buAutoNum type="arabicPeriod"/>
            </a:pPr>
            <a:r>
              <a:rPr lang="en-CA" dirty="0">
                <a:solidFill>
                  <a:srgbClr val="C00000"/>
                </a:solidFill>
              </a:rPr>
              <a:t>Guaranteed Closeness</a:t>
            </a:r>
          </a:p>
          <a:p>
            <a:pPr marL="514350" indent="-514350">
              <a:buFont typeface="+mj-lt"/>
              <a:buAutoNum type="arabicPeriod"/>
            </a:pPr>
            <a:r>
              <a:rPr lang="en-CA" dirty="0">
                <a:solidFill>
                  <a:srgbClr val="C00000"/>
                </a:solidFill>
              </a:rPr>
              <a:t>Modelling Sacrificial Service to one another</a:t>
            </a:r>
          </a:p>
          <a:p>
            <a:pPr marL="514350" indent="-514350">
              <a:buFont typeface="+mj-lt"/>
              <a:buAutoNum type="arabicPeriod"/>
            </a:pPr>
            <a:r>
              <a:rPr lang="en-CA" dirty="0">
                <a:solidFill>
                  <a:srgbClr val="C00000"/>
                </a:solidFill>
              </a:rPr>
              <a:t>Mutual agreement of defined values</a:t>
            </a:r>
          </a:p>
          <a:p>
            <a:pPr marL="514350" indent="-514350">
              <a:buFont typeface="+mj-lt"/>
              <a:buAutoNum type="arabicPeriod"/>
            </a:pPr>
            <a:r>
              <a:rPr lang="en-CA" dirty="0">
                <a:solidFill>
                  <a:srgbClr val="C00000"/>
                </a:solidFill>
              </a:rPr>
              <a:t>Seek to understand the others </a:t>
            </a:r>
          </a:p>
          <a:p>
            <a:pPr marL="514350" indent="-514350">
              <a:buFont typeface="+mj-lt"/>
              <a:buAutoNum type="arabicPeriod"/>
            </a:pPr>
            <a:r>
              <a:rPr lang="en-CA" dirty="0">
                <a:solidFill>
                  <a:srgbClr val="C00000"/>
                </a:solidFill>
              </a:rPr>
              <a:t>Available to speak with one another</a:t>
            </a:r>
          </a:p>
          <a:p>
            <a:pPr marL="514350" indent="-514350">
              <a:buFont typeface="+mj-lt"/>
              <a:buAutoNum type="arabicPeriod"/>
            </a:pPr>
            <a:r>
              <a:rPr lang="en-CA" dirty="0">
                <a:solidFill>
                  <a:srgbClr val="C00000"/>
                </a:solidFill>
              </a:rPr>
              <a:t>Exclusive Secure Base to return to </a:t>
            </a:r>
          </a:p>
          <a:p>
            <a:pPr marL="514350" indent="-514350">
              <a:buFont typeface="+mj-lt"/>
              <a:buAutoNum type="arabicPeriod"/>
            </a:pPr>
            <a:r>
              <a:rPr lang="en-CA" dirty="0">
                <a:solidFill>
                  <a:srgbClr val="C00000"/>
                </a:solidFill>
              </a:rPr>
              <a:t>Exclusive Safe Haven to be open with one another</a:t>
            </a:r>
          </a:p>
          <a:p>
            <a:pPr marL="514350" indent="-514350">
              <a:buFont typeface="+mj-lt"/>
              <a:buAutoNum type="arabicPeriod"/>
            </a:pPr>
            <a:r>
              <a:rPr lang="en-CA" dirty="0">
                <a:solidFill>
                  <a:srgbClr val="C00000"/>
                </a:solidFill>
              </a:rPr>
              <a:t>Attune to one another emotions</a:t>
            </a:r>
          </a:p>
          <a:p>
            <a:pPr marL="514350" indent="-514350">
              <a:buFont typeface="+mj-lt"/>
              <a:buAutoNum type="arabicPeriod"/>
            </a:pPr>
            <a:r>
              <a:rPr lang="en-CA" dirty="0">
                <a:solidFill>
                  <a:srgbClr val="C00000"/>
                </a:solidFill>
              </a:rPr>
              <a:t>Meet one another's needs</a:t>
            </a:r>
          </a:p>
          <a:p>
            <a:pPr marL="514350" indent="-514350">
              <a:buFont typeface="+mj-lt"/>
              <a:buAutoNum type="arabicPeriod"/>
            </a:pPr>
            <a:r>
              <a:rPr lang="en-CA" dirty="0">
                <a:solidFill>
                  <a:srgbClr val="C00000"/>
                </a:solidFill>
              </a:rPr>
              <a:t>Persevere with one another when tested. </a:t>
            </a:r>
          </a:p>
        </p:txBody>
      </p:sp>
      <p:pic>
        <p:nvPicPr>
          <p:cNvPr id="4" name="Picture 3">
            <a:extLst>
              <a:ext uri="{FF2B5EF4-FFF2-40B4-BE49-F238E27FC236}">
                <a16:creationId xmlns:a16="http://schemas.microsoft.com/office/drawing/2014/main" id="{58859297-F173-599C-5E08-471C5CEA49DC}"/>
              </a:ext>
            </a:extLst>
          </p:cNvPr>
          <p:cNvPicPr>
            <a:picLocks noChangeAspect="1"/>
          </p:cNvPicPr>
          <p:nvPr/>
        </p:nvPicPr>
        <p:blipFill>
          <a:blip r:embed="rId2"/>
          <a:stretch>
            <a:fillRect/>
          </a:stretch>
        </p:blipFill>
        <p:spPr>
          <a:xfrm>
            <a:off x="7234502" y="400222"/>
            <a:ext cx="3956647" cy="1121761"/>
          </a:xfrm>
          <a:prstGeom prst="rect">
            <a:avLst/>
          </a:prstGeom>
        </p:spPr>
      </p:pic>
      <p:sp>
        <p:nvSpPr>
          <p:cNvPr id="6" name="TextBox 5">
            <a:extLst>
              <a:ext uri="{FF2B5EF4-FFF2-40B4-BE49-F238E27FC236}">
                <a16:creationId xmlns:a16="http://schemas.microsoft.com/office/drawing/2014/main" id="{A5174B2A-7D8A-7E96-05F8-1BFFD82E0EA2}"/>
              </a:ext>
            </a:extLst>
          </p:cNvPr>
          <p:cNvSpPr txBox="1"/>
          <p:nvPr/>
        </p:nvSpPr>
        <p:spPr>
          <a:xfrm>
            <a:off x="7551174" y="2951946"/>
            <a:ext cx="4261038" cy="954107"/>
          </a:xfrm>
          <a:prstGeom prst="rect">
            <a:avLst/>
          </a:prstGeom>
          <a:noFill/>
        </p:spPr>
        <p:txBody>
          <a:bodyPr wrap="none" rtlCol="0">
            <a:spAutoFit/>
          </a:bodyPr>
          <a:lstStyle/>
          <a:p>
            <a:r>
              <a:rPr lang="en-CA" sz="2800" b="1" dirty="0">
                <a:solidFill>
                  <a:srgbClr val="002060"/>
                </a:solidFill>
              </a:rPr>
              <a:t>How do these define and </a:t>
            </a:r>
          </a:p>
          <a:p>
            <a:r>
              <a:rPr lang="en-CA" sz="2800" b="1" dirty="0">
                <a:solidFill>
                  <a:srgbClr val="002060"/>
                </a:solidFill>
              </a:rPr>
              <a:t>characterise our marriage? </a:t>
            </a:r>
          </a:p>
        </p:txBody>
      </p:sp>
    </p:spTree>
    <p:extLst>
      <p:ext uri="{BB962C8B-B14F-4D97-AF65-F5344CB8AC3E}">
        <p14:creationId xmlns:p14="http://schemas.microsoft.com/office/powerpoint/2010/main" val="124679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E561CD-77A6-369A-C8DA-D7921B7AEA84}"/>
              </a:ext>
            </a:extLst>
          </p:cNvPr>
          <p:cNvSpPr>
            <a:spLocks noGrp="1"/>
          </p:cNvSpPr>
          <p:nvPr>
            <p:ph type="ctrTitle"/>
          </p:nvPr>
        </p:nvSpPr>
        <p:spPr>
          <a:xfrm>
            <a:off x="1376516" y="2439404"/>
            <a:ext cx="9144000" cy="2387600"/>
          </a:xfrm>
        </p:spPr>
        <p:txBody>
          <a:bodyPr>
            <a:normAutofit/>
          </a:bodyPr>
          <a:lstStyle/>
          <a:p>
            <a:r>
              <a:rPr lang="en-CA" sz="3200" i="1" dirty="0">
                <a:solidFill>
                  <a:srgbClr val="C00000"/>
                </a:solidFill>
              </a:rPr>
              <a:t>How did the FIRST Husband and Wife impact how we became Bonded Beings?</a:t>
            </a:r>
          </a:p>
        </p:txBody>
      </p:sp>
      <p:sp>
        <p:nvSpPr>
          <p:cNvPr id="5" name="Subtitle 4">
            <a:extLst>
              <a:ext uri="{FF2B5EF4-FFF2-40B4-BE49-F238E27FC236}">
                <a16:creationId xmlns:a16="http://schemas.microsoft.com/office/drawing/2014/main" id="{4F376789-9B06-2DC2-DD79-A978D3510DCB}"/>
              </a:ext>
            </a:extLst>
          </p:cNvPr>
          <p:cNvSpPr>
            <a:spLocks noGrp="1"/>
          </p:cNvSpPr>
          <p:nvPr>
            <p:ph type="subTitle" idx="1"/>
          </p:nvPr>
        </p:nvSpPr>
        <p:spPr>
          <a:xfrm>
            <a:off x="1376516" y="5202238"/>
            <a:ext cx="9144000" cy="1655762"/>
          </a:xfrm>
        </p:spPr>
        <p:txBody>
          <a:bodyPr/>
          <a:lstStyle/>
          <a:p>
            <a:r>
              <a:rPr lang="en-CA" b="1" dirty="0">
                <a:solidFill>
                  <a:srgbClr val="C00000"/>
                </a:solidFill>
              </a:rPr>
              <a:t>How is WHO we ARE indelibly connected to WHOSE we are?</a:t>
            </a:r>
          </a:p>
        </p:txBody>
      </p:sp>
      <p:pic>
        <p:nvPicPr>
          <p:cNvPr id="6" name="Picture 5">
            <a:extLst>
              <a:ext uri="{FF2B5EF4-FFF2-40B4-BE49-F238E27FC236}">
                <a16:creationId xmlns:a16="http://schemas.microsoft.com/office/drawing/2014/main" id="{786AE95F-30B4-41FA-887B-7B9563345357}"/>
              </a:ext>
            </a:extLst>
          </p:cNvPr>
          <p:cNvPicPr>
            <a:picLocks noChangeAspect="1"/>
          </p:cNvPicPr>
          <p:nvPr/>
        </p:nvPicPr>
        <p:blipFill>
          <a:blip r:embed="rId2"/>
          <a:stretch>
            <a:fillRect/>
          </a:stretch>
        </p:blipFill>
        <p:spPr>
          <a:xfrm>
            <a:off x="4074586" y="623926"/>
            <a:ext cx="3437260" cy="2880488"/>
          </a:xfrm>
          <a:prstGeom prst="rect">
            <a:avLst/>
          </a:prstGeom>
        </p:spPr>
      </p:pic>
    </p:spTree>
    <p:extLst>
      <p:ext uri="{BB962C8B-B14F-4D97-AF65-F5344CB8AC3E}">
        <p14:creationId xmlns:p14="http://schemas.microsoft.com/office/powerpoint/2010/main" val="37579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A01B5-C092-C5AA-5708-9BA441CA5773}"/>
              </a:ext>
            </a:extLst>
          </p:cNvPr>
          <p:cNvSpPr>
            <a:spLocks noGrp="1"/>
          </p:cNvSpPr>
          <p:nvPr>
            <p:ph type="title"/>
          </p:nvPr>
        </p:nvSpPr>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lang="en-US" sz="2800" b="1" dirty="0">
                <a:solidFill>
                  <a:srgbClr val="7030A0"/>
                </a:solidFill>
                <a:latin typeface="Calibri" panose="020F0502020204030204"/>
                <a:ea typeface="+mn-ea"/>
                <a:cs typeface="+mn-cs"/>
              </a:rPr>
              <a:t>1.  God created Humankind to uniquely </a:t>
            </a:r>
            <a:r>
              <a:rPr kumimoji="0" lang="en-US" sz="2800" b="1" i="0" u="sng" strike="noStrike" kern="1200" cap="none" spc="0" normalizeH="0" baseline="0" noProof="0" dirty="0">
                <a:ln>
                  <a:noFill/>
                </a:ln>
                <a:solidFill>
                  <a:srgbClr val="7030A0"/>
                </a:solidFill>
                <a:effectLst/>
                <a:uLnTx/>
                <a:uFillTx/>
                <a:latin typeface="Calibri" panose="020F0502020204030204"/>
                <a:ea typeface="+mn-ea"/>
                <a:cs typeface="+mn-cs"/>
              </a:rPr>
              <a:t>Represent His Purposes </a:t>
            </a:r>
            <a:r>
              <a:rPr kumimoji="0" lang="en-US" sz="2800" b="1" i="0" u="none" strike="noStrike" kern="1200" cap="none" spc="0" normalizeH="0" baseline="0" noProof="0" dirty="0">
                <a:ln>
                  <a:noFill/>
                </a:ln>
                <a:solidFill>
                  <a:srgbClr val="7030A0"/>
                </a:solidFill>
                <a:effectLst/>
                <a:uLnTx/>
                <a:uFillTx/>
                <a:latin typeface="Calibri" panose="020F0502020204030204"/>
                <a:ea typeface="+mn-ea"/>
                <a:cs typeface="+mn-cs"/>
              </a:rPr>
              <a:t>(Gen 1:25-27)</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b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CA" sz="2800" dirty="0"/>
          </a:p>
        </p:txBody>
      </p:sp>
      <p:sp>
        <p:nvSpPr>
          <p:cNvPr id="3" name="Content Placeholder 2">
            <a:extLst>
              <a:ext uri="{FF2B5EF4-FFF2-40B4-BE49-F238E27FC236}">
                <a16:creationId xmlns:a16="http://schemas.microsoft.com/office/drawing/2014/main" id="{F1F3495C-3C3D-4E38-04A1-579CAFD2247B}"/>
              </a:ext>
            </a:extLst>
          </p:cNvPr>
          <p:cNvSpPr>
            <a:spLocks noGrp="1"/>
          </p:cNvSpPr>
          <p:nvPr>
            <p:ph idx="1"/>
          </p:nvPr>
        </p:nvSpPr>
        <p:spPr>
          <a:xfrm>
            <a:off x="700549" y="1690688"/>
            <a:ext cx="10515600" cy="5032375"/>
          </a:xfrm>
        </p:spPr>
        <p:txBody>
          <a:bodyPr>
            <a:normAutofit/>
          </a:bodyPr>
          <a:lstStyle/>
          <a:p>
            <a:pPr lvl="0">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2600" b="1" i="1" u="none" strike="noStrike" kern="1200" cap="none" spc="0" normalizeH="0" baseline="0" noProof="0" dirty="0">
                <a:ln>
                  <a:noFill/>
                </a:ln>
                <a:solidFill>
                  <a:prstClr val="black"/>
                </a:solidFill>
                <a:effectLst/>
                <a:uLnTx/>
                <a:uFillTx/>
                <a:latin typeface="Calibri" panose="020F0502020204030204"/>
                <a:ea typeface="+mn-ea"/>
                <a:cs typeface="+mn-cs"/>
              </a:rPr>
              <a:t>An image is NOT the Original but can be created from the original to represent the original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600" b="1" i="1"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None/>
              <a:tabLst/>
              <a:defRPr/>
            </a:pPr>
            <a:endParaRPr lang="en-US" sz="2600" b="1" i="1" dirty="0">
              <a:solidFill>
                <a:prstClr val="black"/>
              </a:solidFill>
              <a:latin typeface="Calibri" panose="020F0502020204030204"/>
            </a:endParaRPr>
          </a:p>
          <a:p>
            <a:pPr lvl="0">
              <a:defRPr/>
            </a:pPr>
            <a:r>
              <a:rPr lang="en-US" b="1" dirty="0">
                <a:solidFill>
                  <a:srgbClr val="00B050"/>
                </a:solidFill>
              </a:rPr>
              <a:t>Implication for Marriage:</a:t>
            </a:r>
          </a:p>
          <a:p>
            <a:pPr lvl="0">
              <a:defRPr/>
            </a:pPr>
            <a:endParaRPr lang="en-US" dirty="0"/>
          </a:p>
          <a:p>
            <a:pPr lvl="0">
              <a:defRPr/>
            </a:pPr>
            <a:r>
              <a:rPr lang="en-US" dirty="0"/>
              <a:t>God designed a Man and Woman to be His Exclusive Image bearers designed to </a:t>
            </a:r>
            <a:r>
              <a:rPr lang="en-US" b="1" i="1" dirty="0"/>
              <a:t>represent His purposes </a:t>
            </a:r>
            <a:r>
              <a:rPr lang="en-US" dirty="0"/>
              <a:t>in the World.</a:t>
            </a:r>
          </a:p>
          <a:p>
            <a:pPr marL="0" lvl="0" indent="0">
              <a:buNone/>
              <a:defRPr/>
            </a:pPr>
            <a:endParaRPr lang="en-US" dirty="0"/>
          </a:p>
        </p:txBody>
      </p:sp>
    </p:spTree>
    <p:extLst>
      <p:ext uri="{BB962C8B-B14F-4D97-AF65-F5344CB8AC3E}">
        <p14:creationId xmlns:p14="http://schemas.microsoft.com/office/powerpoint/2010/main" val="169693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82FAE-142D-6031-2A3E-86C2F60003CC}"/>
              </a:ext>
            </a:extLst>
          </p:cNvPr>
          <p:cNvSpPr>
            <a:spLocks noGrp="1"/>
          </p:cNvSpPr>
          <p:nvPr>
            <p:ph type="title"/>
          </p:nvPr>
        </p:nvSpPr>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lang="en-US" sz="2800" b="1" dirty="0">
                <a:solidFill>
                  <a:srgbClr val="FF0000"/>
                </a:solidFill>
                <a:latin typeface="Calibri" panose="020F0502020204030204"/>
                <a:ea typeface="+mn-ea"/>
                <a:cs typeface="+mn-cs"/>
              </a:rPr>
              <a:t>2)  God created humankind to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Resemble His Character (Gen 1:26-28,  </a:t>
            </a:r>
            <a:b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CA" sz="2800" dirty="0"/>
          </a:p>
        </p:txBody>
      </p:sp>
      <p:sp>
        <p:nvSpPr>
          <p:cNvPr id="3" name="Content Placeholder 2">
            <a:extLst>
              <a:ext uri="{FF2B5EF4-FFF2-40B4-BE49-F238E27FC236}">
                <a16:creationId xmlns:a16="http://schemas.microsoft.com/office/drawing/2014/main" id="{60A46795-1155-839F-B265-5579F343F0E4}"/>
              </a:ext>
            </a:extLst>
          </p:cNvPr>
          <p:cNvSpPr>
            <a:spLocks noGrp="1"/>
          </p:cNvSpPr>
          <p:nvPr>
            <p:ph idx="1"/>
          </p:nvPr>
        </p:nvSpPr>
        <p:spPr/>
        <p:txBody>
          <a:bodyPr>
            <a:normAutofit fontScale="92500" lnSpcReduction="10000"/>
          </a:bodyPr>
          <a:lstStyle/>
          <a:p>
            <a:pPr marL="0" indent="0">
              <a:buNone/>
            </a:pPr>
            <a:r>
              <a:rPr lang="en-US" dirty="0"/>
              <a:t>Humankind resembles God: This is captured in the word “likeness”.   </a:t>
            </a:r>
          </a:p>
          <a:p>
            <a:pPr marL="0" indent="0">
              <a:buNone/>
            </a:pPr>
            <a:endParaRPr lang="en-US" dirty="0"/>
          </a:p>
          <a:p>
            <a:pPr marL="0" indent="0">
              <a:buNone/>
            </a:pPr>
            <a:r>
              <a:rPr lang="en-US" dirty="0"/>
              <a:t>“Likeness” carries the idea of </a:t>
            </a:r>
            <a:r>
              <a:rPr lang="en-US" b="1" i="1" dirty="0"/>
              <a:t>resembling characteristics of the original</a:t>
            </a:r>
            <a:r>
              <a:rPr lang="en-US" dirty="0"/>
              <a:t>.</a:t>
            </a:r>
          </a:p>
          <a:p>
            <a:pPr marL="0" indent="0">
              <a:buNone/>
            </a:pPr>
            <a:endParaRPr lang="en-US" dirty="0"/>
          </a:p>
          <a:p>
            <a:pPr marL="0" indent="0">
              <a:buNone/>
            </a:pPr>
            <a:r>
              <a:rPr lang="en-US" dirty="0"/>
              <a:t> Because God is love, humankind was to love. God is Grace; humankind is to demonstrate grace. God is merciful, Humankind is to be merciful; God is kind, forgiving, compassionate, patient, gentle, etc.</a:t>
            </a:r>
          </a:p>
          <a:p>
            <a:pPr marL="0" indent="0">
              <a:buNone/>
            </a:pPr>
            <a:endParaRPr lang="en-US" dirty="0"/>
          </a:p>
          <a:p>
            <a:pPr lvl="0">
              <a:defRPr/>
            </a:pPr>
            <a:r>
              <a:rPr lang="en-US" b="1" dirty="0">
                <a:solidFill>
                  <a:srgbClr val="00B050"/>
                </a:solidFill>
              </a:rPr>
              <a:t>Implication for Marriage:   </a:t>
            </a:r>
            <a:r>
              <a:rPr lang="en-US" b="1" i="1" dirty="0">
                <a:solidFill>
                  <a:srgbClr val="C00000"/>
                </a:solidFill>
              </a:rPr>
              <a:t>Marriage is the Perfect Relationship for a man and a woman as two distinct and diverse people to resemble God’s Characteristics to one another. </a:t>
            </a:r>
          </a:p>
          <a:p>
            <a:pPr marL="0" indent="0">
              <a:buNone/>
            </a:pPr>
            <a:endParaRPr lang="en-CA" dirty="0"/>
          </a:p>
        </p:txBody>
      </p:sp>
    </p:spTree>
    <p:extLst>
      <p:ext uri="{BB962C8B-B14F-4D97-AF65-F5344CB8AC3E}">
        <p14:creationId xmlns:p14="http://schemas.microsoft.com/office/powerpoint/2010/main" val="115941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E0BB8-334A-069C-7B7E-CD059512A4E7}"/>
              </a:ext>
            </a:extLst>
          </p:cNvPr>
          <p:cNvSpPr>
            <a:spLocks noGrp="1"/>
          </p:cNvSpPr>
          <p:nvPr>
            <p:ph type="title"/>
          </p:nvPr>
        </p:nvSpPr>
        <p:spPr/>
        <p:txBody>
          <a:bodyPr>
            <a:normAutofit/>
          </a:bodyPr>
          <a:lstStyle/>
          <a:p>
            <a:r>
              <a:rPr lang="en-US" sz="2800" b="1" dirty="0">
                <a:solidFill>
                  <a:srgbClr val="FFC000"/>
                </a:solidFill>
                <a:latin typeface="Calibri" panose="020F0502020204030204"/>
                <a:ea typeface="+mn-ea"/>
                <a:cs typeface="+mn-cs"/>
              </a:rPr>
              <a:t>3) God created Humankind to </a:t>
            </a:r>
            <a:r>
              <a:rPr kumimoji="0" lang="en-US" sz="2800" b="1" i="0" u="sng" strike="noStrike" kern="1200" cap="none" spc="0" normalizeH="0" baseline="0" noProof="0" dirty="0">
                <a:ln>
                  <a:noFill/>
                </a:ln>
                <a:solidFill>
                  <a:srgbClr val="FFC000"/>
                </a:solidFill>
                <a:effectLst/>
                <a:uLnTx/>
                <a:uFillTx/>
                <a:latin typeface="Calibri" panose="020F0502020204030204"/>
                <a:ea typeface="+mn-ea"/>
                <a:cs typeface="+mn-cs"/>
              </a:rPr>
              <a:t>Reflect His Glory </a:t>
            </a:r>
            <a:r>
              <a:rPr kumimoji="0" lang="en-US" sz="2800" b="1" i="0" u="none" strike="noStrike" kern="1200" cap="none" spc="0" normalizeH="0" baseline="0" noProof="0" dirty="0">
                <a:ln>
                  <a:noFill/>
                </a:ln>
                <a:solidFill>
                  <a:srgbClr val="FFC000"/>
                </a:solidFill>
                <a:effectLst/>
                <a:uLnTx/>
                <a:uFillTx/>
                <a:latin typeface="Calibri" panose="020F0502020204030204"/>
                <a:ea typeface="+mn-ea"/>
                <a:cs typeface="+mn-cs"/>
              </a:rPr>
              <a:t>(Isaiah 43:7, Romans 3:23)</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n-CA" sz="2800" dirty="0"/>
          </a:p>
        </p:txBody>
      </p:sp>
      <p:sp>
        <p:nvSpPr>
          <p:cNvPr id="3" name="Content Placeholder 2">
            <a:extLst>
              <a:ext uri="{FF2B5EF4-FFF2-40B4-BE49-F238E27FC236}">
                <a16:creationId xmlns:a16="http://schemas.microsoft.com/office/drawing/2014/main" id="{5DF1D502-48D4-A4E7-DD26-E10F2D60992F}"/>
              </a:ext>
            </a:extLst>
          </p:cNvPr>
          <p:cNvSpPr>
            <a:spLocks noGrp="1"/>
          </p:cNvSpPr>
          <p:nvPr>
            <p:ph idx="1"/>
          </p:nvPr>
        </p:nvSpPr>
        <p:spPr/>
        <p:txBody>
          <a:bodyPr>
            <a:normAutofit lnSpcReduction="10000"/>
          </a:bodyPr>
          <a:lstStyle/>
          <a:p>
            <a:r>
              <a:rPr lang="en-US" dirty="0"/>
              <a:t>Just as the Sun is the Source of Light, and light is the reflection of the Sun, so the creature was to reflect the Creator. </a:t>
            </a:r>
          </a:p>
          <a:p>
            <a:endParaRPr lang="en-US" dirty="0"/>
          </a:p>
          <a:p>
            <a:r>
              <a:rPr lang="en-US" dirty="0"/>
              <a:t>God said of Israel in Isaiah 43:7, </a:t>
            </a:r>
            <a:r>
              <a:rPr lang="en-US" b="1" i="1" dirty="0">
                <a:solidFill>
                  <a:srgbClr val="00B050"/>
                </a:solidFill>
              </a:rPr>
              <a:t>God says if all humankind “I created you for my glory”</a:t>
            </a:r>
            <a:r>
              <a:rPr lang="en-US" dirty="0"/>
              <a:t>. </a:t>
            </a:r>
          </a:p>
          <a:p>
            <a:endParaRPr lang="en-US"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Implication for Marriage:</a:t>
            </a:r>
          </a:p>
          <a:p>
            <a:r>
              <a:rPr lang="en-CA" dirty="0"/>
              <a:t> Marriage is an incredible opportunity to reflect WHO God is and WHO you are as a couple in relationship to God.  This is THE Evangelistic tool for a Broken World. </a:t>
            </a:r>
          </a:p>
        </p:txBody>
      </p:sp>
    </p:spTree>
    <p:extLst>
      <p:ext uri="{BB962C8B-B14F-4D97-AF65-F5344CB8AC3E}">
        <p14:creationId xmlns:p14="http://schemas.microsoft.com/office/powerpoint/2010/main" val="57412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81BC8-C224-1AB9-6A23-10FFD65B2075}"/>
              </a:ext>
            </a:extLst>
          </p:cNvPr>
          <p:cNvSpPr>
            <a:spLocks noGrp="1"/>
          </p:cNvSpPr>
          <p:nvPr>
            <p:ph type="title"/>
          </p:nvPr>
        </p:nvSpPr>
        <p:spPr>
          <a:xfrm>
            <a:off x="487218" y="-105929"/>
            <a:ext cx="10515600" cy="1325563"/>
          </a:xfrm>
        </p:spPr>
        <p:txBody>
          <a:bodyPr>
            <a:normAutofit/>
          </a:bodyPr>
          <a:lstStyle/>
          <a:p>
            <a:r>
              <a:rPr lang="en-CA" sz="2800" b="1" dirty="0">
                <a:solidFill>
                  <a:srgbClr val="C00000"/>
                </a:solidFill>
              </a:rPr>
              <a:t>4) God created Humankind with the Distinct </a:t>
            </a:r>
            <a:r>
              <a:rPr lang="en-CA" sz="2800" b="1" u="sng" dirty="0">
                <a:solidFill>
                  <a:srgbClr val="C00000"/>
                </a:solidFill>
              </a:rPr>
              <a:t>Respective Roles </a:t>
            </a:r>
            <a:r>
              <a:rPr lang="en-CA" sz="2800" b="1" dirty="0">
                <a:solidFill>
                  <a:srgbClr val="C00000"/>
                </a:solidFill>
              </a:rPr>
              <a:t>for God</a:t>
            </a:r>
          </a:p>
        </p:txBody>
      </p:sp>
      <p:sp>
        <p:nvSpPr>
          <p:cNvPr id="3" name="Content Placeholder 2">
            <a:extLst>
              <a:ext uri="{FF2B5EF4-FFF2-40B4-BE49-F238E27FC236}">
                <a16:creationId xmlns:a16="http://schemas.microsoft.com/office/drawing/2014/main" id="{38B1B45F-FC05-97D2-1838-11CD134CAD69}"/>
              </a:ext>
            </a:extLst>
          </p:cNvPr>
          <p:cNvSpPr>
            <a:spLocks noGrp="1"/>
          </p:cNvSpPr>
          <p:nvPr>
            <p:ph idx="1"/>
          </p:nvPr>
        </p:nvSpPr>
        <p:spPr>
          <a:xfrm>
            <a:off x="487218" y="972488"/>
            <a:ext cx="10688782" cy="5638366"/>
          </a:xfrm>
        </p:spPr>
        <p:txBody>
          <a:bodyPr>
            <a:normAutofit fontScale="92500"/>
          </a:bodyPr>
          <a:lstStyle/>
          <a:p>
            <a:r>
              <a:rPr lang="en-US" dirty="0"/>
              <a:t>“…male and female he created them…” (Genesis 1:27).God designed Human Beings to be Gendered Beings.    Humankind represents the image of God and resembles the likeness of God through the </a:t>
            </a:r>
            <a:r>
              <a:rPr lang="en-US" b="1" i="1" u="sng" dirty="0">
                <a:solidFill>
                  <a:srgbClr val="C00000"/>
                </a:solidFill>
              </a:rPr>
              <a:t>distinctive diversity </a:t>
            </a:r>
            <a:r>
              <a:rPr lang="en-US" dirty="0"/>
              <a:t>of being “</a:t>
            </a:r>
            <a:r>
              <a:rPr lang="en-US" b="1" dirty="0"/>
              <a:t>male</a:t>
            </a:r>
            <a:r>
              <a:rPr lang="en-US" dirty="0"/>
              <a:t>” and “</a:t>
            </a:r>
            <a:r>
              <a:rPr lang="en-US" b="1" dirty="0"/>
              <a:t>female</a:t>
            </a:r>
            <a:r>
              <a:rPr lang="en-US" dirty="0"/>
              <a:t>”.  </a:t>
            </a:r>
          </a:p>
          <a:p>
            <a:endParaRPr lang="en-US" dirty="0"/>
          </a:p>
          <a:p>
            <a:r>
              <a:rPr lang="en-US" dirty="0"/>
              <a:t>There is also a need for an </a:t>
            </a:r>
            <a:r>
              <a:rPr lang="en-US" b="1" dirty="0">
                <a:solidFill>
                  <a:srgbClr val="C00000"/>
                </a:solidFill>
              </a:rPr>
              <a:t>equality and dignity </a:t>
            </a:r>
            <a:r>
              <a:rPr lang="en-US" b="1" dirty="0"/>
              <a:t>in role and function</a:t>
            </a:r>
            <a:r>
              <a:rPr lang="en-US" dirty="0"/>
              <a:t>. “Be fruitful and multiply” and “have dominion” (over all the earth). (v28)</a:t>
            </a:r>
          </a:p>
          <a:p>
            <a:endParaRPr lang="en-US" dirty="0"/>
          </a:p>
          <a:p>
            <a:r>
              <a:rPr lang="en-US" b="1" dirty="0">
                <a:solidFill>
                  <a:schemeClr val="accent6">
                    <a:lumMod val="50000"/>
                  </a:schemeClr>
                </a:solidFill>
              </a:rPr>
              <a:t>Implication for marriage?  </a:t>
            </a:r>
            <a:r>
              <a:rPr lang="en-US" dirty="0"/>
              <a:t>“The words male and female coming at this juncture, have far-reaching implications, as Jesus made plain when he coupled them with 2:24 to make the two sayings the twin pillars of marriage (Mark 10:6, 7). </a:t>
            </a:r>
            <a:r>
              <a:rPr lang="en-US" b="1" i="1" dirty="0"/>
              <a:t>To define humanity as bisexual is to make each partner the complement of the other, </a:t>
            </a:r>
            <a:r>
              <a:rPr lang="en-US" dirty="0"/>
              <a:t>and to anticipate the New Testament doctrine of the sexes’ spiritual equality (‘all one’”)” </a:t>
            </a:r>
            <a:r>
              <a:rPr lang="en-US" i="1" dirty="0"/>
              <a:t>Derek </a:t>
            </a:r>
            <a:r>
              <a:rPr lang="en-US" i="1" dirty="0" err="1"/>
              <a:t>Kidner</a:t>
            </a:r>
            <a:r>
              <a:rPr lang="en-US" i="1" dirty="0"/>
              <a:t> </a:t>
            </a:r>
          </a:p>
          <a:p>
            <a:endParaRPr lang="en-US" i="1" dirty="0"/>
          </a:p>
          <a:p>
            <a:endParaRPr lang="en-CA" dirty="0"/>
          </a:p>
        </p:txBody>
      </p:sp>
    </p:spTree>
    <p:extLst>
      <p:ext uri="{BB962C8B-B14F-4D97-AF65-F5344CB8AC3E}">
        <p14:creationId xmlns:p14="http://schemas.microsoft.com/office/powerpoint/2010/main" val="166707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2130-5557-A811-EBEF-638E01A8EECC}"/>
              </a:ext>
            </a:extLst>
          </p:cNvPr>
          <p:cNvSpPr>
            <a:spLocks noGrp="1"/>
          </p:cNvSpPr>
          <p:nvPr>
            <p:ph type="title"/>
          </p:nvPr>
        </p:nvSpPr>
        <p:spPr/>
        <p:txBody>
          <a:bodyPr>
            <a:normAutofit/>
          </a:bodyPr>
          <a:lstStyle/>
          <a:p>
            <a:r>
              <a:rPr lang="en-US" sz="2800" b="1" dirty="0">
                <a:solidFill>
                  <a:srgbClr val="00B050"/>
                </a:solidFill>
              </a:rPr>
              <a:t>5) God created Humankind to </a:t>
            </a:r>
            <a:r>
              <a:rPr lang="en-US" sz="2800" b="1" u="sng" dirty="0">
                <a:solidFill>
                  <a:srgbClr val="00B050"/>
                </a:solidFill>
              </a:rPr>
              <a:t>Rule God’s World </a:t>
            </a:r>
            <a:r>
              <a:rPr lang="en-US" sz="2800" b="1" dirty="0">
                <a:solidFill>
                  <a:srgbClr val="00B050"/>
                </a:solidFill>
              </a:rPr>
              <a:t>– His way (Genesis 1:26-27) </a:t>
            </a:r>
            <a:br>
              <a:rPr lang="en-US" sz="2800" dirty="0"/>
            </a:br>
            <a:endParaRPr lang="en-CA" sz="2800" dirty="0"/>
          </a:p>
        </p:txBody>
      </p:sp>
      <p:sp>
        <p:nvSpPr>
          <p:cNvPr id="3" name="Content Placeholder 2">
            <a:extLst>
              <a:ext uri="{FF2B5EF4-FFF2-40B4-BE49-F238E27FC236}">
                <a16:creationId xmlns:a16="http://schemas.microsoft.com/office/drawing/2014/main" id="{332607F1-8385-0202-8A3B-7153BED29719}"/>
              </a:ext>
            </a:extLst>
          </p:cNvPr>
          <p:cNvSpPr>
            <a:spLocks noGrp="1"/>
          </p:cNvSpPr>
          <p:nvPr>
            <p:ph idx="1"/>
          </p:nvPr>
        </p:nvSpPr>
        <p:spPr>
          <a:xfrm>
            <a:off x="838200" y="1825624"/>
            <a:ext cx="10515600" cy="4926157"/>
          </a:xfrm>
        </p:spPr>
        <p:txBody>
          <a:bodyPr>
            <a:normAutofit lnSpcReduction="10000"/>
          </a:bodyPr>
          <a:lstStyle/>
          <a:p>
            <a:r>
              <a:rPr lang="en-CA" dirty="0"/>
              <a:t>Humankind were uniquely designed to be God’s Ambassadors, Kings and Queens, Viceroys…  Ruling God’s World, God’s Way. </a:t>
            </a:r>
          </a:p>
          <a:p>
            <a:endParaRPr lang="en-CA" dirty="0"/>
          </a:p>
          <a:p>
            <a:r>
              <a:rPr lang="en-US" dirty="0"/>
              <a:t>Humankind should take ownership is found in Genesis 1:26 and verse 28 that is the </a:t>
            </a:r>
            <a:r>
              <a:rPr lang="en-US" b="1" dirty="0">
                <a:solidFill>
                  <a:srgbClr val="00B050"/>
                </a:solidFill>
              </a:rPr>
              <a:t>Role of a Servant Leadership who RULES for God.  </a:t>
            </a:r>
            <a:r>
              <a:rPr lang="en-US" dirty="0"/>
              <a:t>“Dominion over”. </a:t>
            </a:r>
          </a:p>
          <a:p>
            <a:pPr marL="0" indent="0">
              <a:buNone/>
            </a:pPr>
            <a:endParaRPr lang="en-US" dirty="0"/>
          </a:p>
          <a:p>
            <a:r>
              <a:rPr lang="en-US" b="1" dirty="0">
                <a:solidFill>
                  <a:schemeClr val="accent6">
                    <a:lumMod val="50000"/>
                  </a:schemeClr>
                </a:solidFill>
              </a:rPr>
              <a:t>Implications for marriage: </a:t>
            </a:r>
          </a:p>
          <a:p>
            <a:r>
              <a:rPr lang="en-CA" dirty="0"/>
              <a:t>Rulership is always subject to the role of Service under God.  Dominion is a form of Worship. When we do not follow God’s Word and Rule for ourselves this creates division in a marriage. </a:t>
            </a:r>
          </a:p>
        </p:txBody>
      </p:sp>
    </p:spTree>
    <p:extLst>
      <p:ext uri="{BB962C8B-B14F-4D97-AF65-F5344CB8AC3E}">
        <p14:creationId xmlns:p14="http://schemas.microsoft.com/office/powerpoint/2010/main" val="185691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EF46E-DC91-1DE9-BA57-74A6FBFB47EC}"/>
              </a:ext>
            </a:extLst>
          </p:cNvPr>
          <p:cNvSpPr>
            <a:spLocks noGrp="1"/>
          </p:cNvSpPr>
          <p:nvPr>
            <p:ph type="title"/>
          </p:nvPr>
        </p:nvSpPr>
        <p:spPr/>
        <p:txBody>
          <a:bodyPr>
            <a:normAutofit/>
          </a:bodyPr>
          <a:lstStyle/>
          <a:p>
            <a:r>
              <a:rPr lang="en-CA" sz="3200" b="1" dirty="0">
                <a:solidFill>
                  <a:srgbClr val="7030A0"/>
                </a:solidFill>
              </a:rPr>
              <a:t>6) God created Humankind with the ability to “</a:t>
            </a:r>
            <a:r>
              <a:rPr lang="en-CA" sz="3200" b="1" u="sng" dirty="0">
                <a:solidFill>
                  <a:srgbClr val="7030A0"/>
                </a:solidFill>
              </a:rPr>
              <a:t>Retrace</a:t>
            </a:r>
            <a:r>
              <a:rPr lang="en-CA" sz="3200" b="1" dirty="0">
                <a:solidFill>
                  <a:srgbClr val="7030A0"/>
                </a:solidFill>
              </a:rPr>
              <a:t>” their own Histories. </a:t>
            </a:r>
          </a:p>
        </p:txBody>
      </p:sp>
      <p:sp>
        <p:nvSpPr>
          <p:cNvPr id="3" name="Content Placeholder 2">
            <a:extLst>
              <a:ext uri="{FF2B5EF4-FFF2-40B4-BE49-F238E27FC236}">
                <a16:creationId xmlns:a16="http://schemas.microsoft.com/office/drawing/2014/main" id="{534C02BC-2137-6AEC-0911-349FAA9BF25A}"/>
              </a:ext>
            </a:extLst>
          </p:cNvPr>
          <p:cNvSpPr>
            <a:spLocks noGrp="1"/>
          </p:cNvSpPr>
          <p:nvPr>
            <p:ph idx="1"/>
          </p:nvPr>
        </p:nvSpPr>
        <p:spPr/>
        <p:txBody>
          <a:bodyPr>
            <a:normAutofit fontScale="92500"/>
          </a:bodyPr>
          <a:lstStyle/>
          <a:p>
            <a:r>
              <a:rPr lang="en-US" dirty="0"/>
              <a:t>Genesis 2:4- “These are the generations of the heavens and the earth when they were created”</a:t>
            </a:r>
          </a:p>
          <a:p>
            <a:endParaRPr lang="en-US" dirty="0"/>
          </a:p>
          <a:p>
            <a:r>
              <a:rPr lang="en-US" dirty="0"/>
              <a:t>“</a:t>
            </a:r>
            <a:r>
              <a:rPr lang="en-US" dirty="0" err="1"/>
              <a:t>Toledoth</a:t>
            </a:r>
            <a:r>
              <a:rPr lang="en-US" dirty="0"/>
              <a:t>” comes from a Hebrew verb which means to “give birth to, bear”.  The term “</a:t>
            </a:r>
            <a:r>
              <a:rPr lang="en-US" dirty="0" err="1"/>
              <a:t>Toledoth</a:t>
            </a:r>
            <a:r>
              <a:rPr lang="en-US" dirty="0"/>
              <a:t>” is a way of saying “this is the history of or the generations of” each family line”.</a:t>
            </a:r>
          </a:p>
          <a:p>
            <a:endParaRPr lang="en-US" dirty="0"/>
          </a:p>
          <a:p>
            <a:pPr marL="0" indent="0">
              <a:buNone/>
            </a:pPr>
            <a:r>
              <a:rPr lang="en-US" b="1" dirty="0">
                <a:solidFill>
                  <a:schemeClr val="accent6">
                    <a:lumMod val="50000"/>
                  </a:schemeClr>
                </a:solidFill>
              </a:rPr>
              <a:t>Implications for marriage </a:t>
            </a:r>
          </a:p>
          <a:p>
            <a:r>
              <a:rPr lang="en-US" dirty="0"/>
              <a:t>From Genesis 3 this becomes important in tracing the intergenerational “sin” and “curses”.  (Today this is known as “Epigenetics”). </a:t>
            </a:r>
            <a:endParaRPr lang="en-CA" dirty="0"/>
          </a:p>
        </p:txBody>
      </p:sp>
    </p:spTree>
    <p:extLst>
      <p:ext uri="{BB962C8B-B14F-4D97-AF65-F5344CB8AC3E}">
        <p14:creationId xmlns:p14="http://schemas.microsoft.com/office/powerpoint/2010/main" val="103734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3990</TotalTime>
  <Words>2818</Words>
  <Application>Microsoft Office PowerPoint</Application>
  <PresentationFormat>Widescreen</PresentationFormat>
  <Paragraphs>180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Who are we?</vt:lpstr>
      <vt:lpstr>PowerPoint Presentation</vt:lpstr>
      <vt:lpstr>How did the FIRST Husband and Wife impact how we became Bonded Beings?</vt:lpstr>
      <vt:lpstr>1.  God created Humankind to uniquely Represent His Purposes (Gen 1:25-27),  </vt:lpstr>
      <vt:lpstr>2)  God created humankind to Resemble His Character (Gen 1:26-28,   </vt:lpstr>
      <vt:lpstr>3) God created Humankind to Reflect His Glory (Isaiah 43:7, Romans 3:23),</vt:lpstr>
      <vt:lpstr>4) God created Humankind with the Distinct Respective Roles for God</vt:lpstr>
      <vt:lpstr>5) God created Humankind to Rule God’s World – His way (Genesis 1:26-27)  </vt:lpstr>
      <vt:lpstr>6) God created Humankind with the ability to “Retrace” their own Histories. </vt:lpstr>
      <vt:lpstr>7) God was resolute that Humankind was FORMED as a Living SOUL, dependant on God as Their Creator.  (Genesis 2:7)</vt:lpstr>
      <vt:lpstr>8)  God created Man to be Responsible for Service and Steward of God’s World and God’s Word – Adam (Genesis 2:15, 2 Timothy 3:11-17), </vt:lpstr>
      <vt:lpstr>God created Adam to be Responsible for Service and Steward of God’s World and God’s WORD!</vt:lpstr>
      <vt:lpstr>9) God created the Woman to be a Reasoning Complimentary Counterpart – (Genesis 1:19-3:6, Proverbs 31:10-31) </vt:lpstr>
      <vt:lpstr>9) God created the Woman to be a Reasoning Complimentary Counterpart – (Genesis 1:19-3:6, Proverbs 31:10-31) </vt:lpstr>
      <vt:lpstr>9) God created the Woman to be a Reasoning Complimentary Counterpart – (Genesis 1:19-3:6, Proverbs 31:10-31) </vt:lpstr>
      <vt:lpstr>10) God creates the ultimate Romance and depth of Relationship </vt:lpstr>
      <vt:lpstr>PowerPoint Presentation</vt:lpstr>
      <vt:lpstr>Matthew Henry:</vt:lpstr>
      <vt:lpstr>PowerPoint Presentation</vt:lpstr>
      <vt:lpstr>PowerPoint Presentation</vt:lpstr>
      <vt:lpstr>PowerPoint Presentation</vt:lpstr>
      <vt:lpstr>“Therefore a man shall leave his father and his mother and hold fast to his wife, and they shall become one flesh. 25 And the man and his wife were both naked and were not ashamed.”</vt:lpstr>
      <vt:lpstr>PowerPoint Presentation</vt:lpstr>
      <vt:lpstr>PowerPoint Presentation</vt:lpstr>
      <vt:lpstr>10) Marriage is an exclusive Covenant made up of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Brannan</dc:creator>
  <cp:lastModifiedBy>Craig Brannan</cp:lastModifiedBy>
  <cp:revision>28</cp:revision>
  <dcterms:created xsi:type="dcterms:W3CDTF">2023-02-19T18:02:10Z</dcterms:created>
  <dcterms:modified xsi:type="dcterms:W3CDTF">2023-03-03T01:06:34Z</dcterms:modified>
</cp:coreProperties>
</file>